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75" r:id="rId5"/>
    <p:sldId id="259" r:id="rId6"/>
    <p:sldId id="260" r:id="rId7"/>
    <p:sldId id="265" r:id="rId8"/>
    <p:sldId id="261" r:id="rId9"/>
    <p:sldId id="266" r:id="rId10"/>
    <p:sldId id="262" r:id="rId11"/>
    <p:sldId id="267" r:id="rId12"/>
    <p:sldId id="263" r:id="rId13"/>
    <p:sldId id="268" r:id="rId14"/>
    <p:sldId id="264" r:id="rId15"/>
    <p:sldId id="269" r:id="rId16"/>
    <p:sldId id="270" r:id="rId17"/>
    <p:sldId id="272" r:id="rId18"/>
    <p:sldId id="271"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CEA"/>
    <a:srgbClr val="EC5334"/>
    <a:srgbClr val="C49500"/>
    <a:srgbClr val="43CEFF"/>
    <a:srgbClr val="A27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767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8009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91077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0630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997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3759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2633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5615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28684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84171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9466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0815246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home.ustc.edu.cn/~louwenqi/reference_books_tools/Computer%20Organization%20and%20Architecture%2010th%20-%20William%20Stalling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81A354C-0441-9376-AC1B-95634A3311A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9043980D-E2F6-178E-FEB4-4DA4BF6A9A09}"/>
              </a:ext>
            </a:extLst>
          </p:cNvPr>
          <p:cNvSpPr>
            <a:spLocks noGrp="1"/>
          </p:cNvSpPr>
          <p:nvPr>
            <p:ph type="subTitle" idx="1"/>
          </p:nvPr>
        </p:nvSpPr>
        <p:spPr>
          <a:xfrm>
            <a:off x="6508955" y="4746602"/>
            <a:ext cx="3696929" cy="1484671"/>
          </a:xfrm>
        </p:spPr>
        <p:txBody>
          <a:bodyPr>
            <a:normAutofit lnSpcReduction="10000"/>
          </a:bodyPr>
          <a:lstStyle/>
          <a:p>
            <a:r>
              <a:rPr lang="en-US" sz="1800" dirty="0">
                <a:solidFill>
                  <a:srgbClr val="00B0F0"/>
                </a:solidFill>
              </a:rPr>
              <a:t>By Register Jammers</a:t>
            </a:r>
          </a:p>
          <a:p>
            <a:r>
              <a:rPr lang="en-US" sz="1800" dirty="0">
                <a:solidFill>
                  <a:srgbClr val="00B0F0"/>
                </a:solidFill>
              </a:rPr>
              <a:t>Avik Mandal, Ankit Kumar, Kavy Vaghela, Navodit Verma, Utkarsh Kumar</a:t>
            </a:r>
          </a:p>
          <a:p>
            <a:pPr marL="285750" indent="-285750">
              <a:buFontTx/>
              <a:buChar char="-"/>
            </a:pPr>
            <a:endParaRPr lang="en-IN" sz="1800" dirty="0">
              <a:solidFill>
                <a:srgbClr val="00B0F0"/>
              </a:solidFill>
            </a:endParaRPr>
          </a:p>
        </p:txBody>
      </p:sp>
      <p:grpSp>
        <p:nvGrpSpPr>
          <p:cNvPr id="16" name="Group 15">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AB9A87B2-D573-9B31-F7F0-D46423AB612E}"/>
              </a:ext>
            </a:extLst>
          </p:cNvPr>
          <p:cNvSpPr txBox="1"/>
          <p:nvPr/>
        </p:nvSpPr>
        <p:spPr>
          <a:xfrm>
            <a:off x="2010544" y="1189702"/>
            <a:ext cx="5269037" cy="1446550"/>
          </a:xfrm>
          <a:prstGeom prst="rect">
            <a:avLst/>
          </a:prstGeom>
          <a:noFill/>
        </p:spPr>
        <p:txBody>
          <a:bodyPr wrap="square" rtlCol="0">
            <a:spAutoFit/>
          </a:bodyPr>
          <a:lstStyle/>
          <a:p>
            <a:r>
              <a:rPr lang="en-US" sz="4400" i="1" dirty="0">
                <a:solidFill>
                  <a:srgbClr val="00B0F0"/>
                </a:solidFill>
                <a:latin typeface="+mj-lt"/>
              </a:rPr>
              <a:t>Implementing a </a:t>
            </a:r>
          </a:p>
          <a:p>
            <a:r>
              <a:rPr lang="en-US" sz="4400" i="1" dirty="0">
                <a:solidFill>
                  <a:srgbClr val="00B0F0"/>
                </a:solidFill>
                <a:latin typeface="+mj-lt"/>
              </a:rPr>
              <a:t>5-Stage Pipeline </a:t>
            </a:r>
            <a:endParaRPr lang="en-IN" sz="4400" i="1" dirty="0">
              <a:solidFill>
                <a:srgbClr val="00B0F0"/>
              </a:solidFill>
              <a:latin typeface="+mj-lt"/>
            </a:endParaRPr>
          </a:p>
        </p:txBody>
      </p:sp>
    </p:spTree>
    <p:extLst>
      <p:ext uri="{BB962C8B-B14F-4D97-AF65-F5344CB8AC3E}">
        <p14:creationId xmlns:p14="http://schemas.microsoft.com/office/powerpoint/2010/main" val="184561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525D-FCBB-3CD0-BCE6-E9C7F907CC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BDE5CA-A34D-35C2-803F-B855D294E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323188-D29F-E987-C101-4D764E5E1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B0F50C73-9BAC-E144-8049-F2F85714308A}"/>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116FA2B-7DD8-7D2E-7809-846C2391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CF71BD7-D92B-2EFC-397C-B01C1127F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FA35557-9711-B380-CE66-E562D4ED4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8D7839F-DE52-3AE5-6FED-1915E3D3D4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4A2997-73A9-42B6-DA10-A5A184991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B43A542-95A3-8971-295D-445B70BF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9CA6800-D811-F954-736B-9966ABACEDEF}"/>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Implementation of Execute Cycle</a:t>
            </a:r>
          </a:p>
        </p:txBody>
      </p:sp>
      <p:pic>
        <p:nvPicPr>
          <p:cNvPr id="4" name="Image 0" descr="preencoded.png">
            <a:extLst>
              <a:ext uri="{FF2B5EF4-FFF2-40B4-BE49-F238E27FC236}">
                <a16:creationId xmlns:a16="http://schemas.microsoft.com/office/drawing/2014/main" id="{91B81802-451B-6F3F-3879-84132D817DB0}"/>
              </a:ext>
            </a:extLst>
          </p:cNvPr>
          <p:cNvPicPr>
            <a:picLocks noChangeAspect="1"/>
          </p:cNvPicPr>
          <p:nvPr/>
        </p:nvPicPr>
        <p:blipFill>
          <a:blip r:embed="rId4"/>
          <a:srcRect t="11111" b="6233"/>
          <a:stretch/>
        </p:blipFill>
        <p:spPr>
          <a:xfrm>
            <a:off x="9402323" y="3251011"/>
            <a:ext cx="2789677" cy="3552533"/>
          </a:xfrm>
          <a:prstGeom prst="rect">
            <a:avLst/>
          </a:prstGeom>
        </p:spPr>
      </p:pic>
      <p:sp>
        <p:nvSpPr>
          <p:cNvPr id="3" name="TextBox 2">
            <a:extLst>
              <a:ext uri="{FF2B5EF4-FFF2-40B4-BE49-F238E27FC236}">
                <a16:creationId xmlns:a16="http://schemas.microsoft.com/office/drawing/2014/main" id="{BD050AB9-324C-2163-718D-4CCD590F7FF5}"/>
              </a:ext>
            </a:extLst>
          </p:cNvPr>
          <p:cNvSpPr txBox="1"/>
          <p:nvPr/>
        </p:nvSpPr>
        <p:spPr>
          <a:xfrm>
            <a:off x="353477" y="894234"/>
            <a:ext cx="9403679" cy="5909310"/>
          </a:xfrm>
          <a:prstGeom prst="rect">
            <a:avLst/>
          </a:prstGeom>
          <a:noFill/>
        </p:spPr>
        <p:txBody>
          <a:bodyPr wrap="square" rtlCol="0">
            <a:spAutoFit/>
          </a:bodyPr>
          <a:lstStyle/>
          <a:p>
            <a:r>
              <a:rPr lang="en-IN" dirty="0">
                <a:solidFill>
                  <a:srgbClr val="C49500"/>
                </a:solidFill>
              </a:rPr>
              <a:t>The Execute Cycle performs arithmetic/logic operations, calculates branch targets, and manages control signals for the memory stage in the MIPS pipeline. We also implemented hazard control later.</a:t>
            </a:r>
          </a:p>
          <a:p>
            <a:endParaRPr lang="en-IN" dirty="0">
              <a:solidFill>
                <a:srgbClr val="C49500"/>
              </a:solidFill>
            </a:endParaRPr>
          </a:p>
          <a:p>
            <a:r>
              <a:rPr lang="en-IN" dirty="0">
                <a:solidFill>
                  <a:srgbClr val="C49500"/>
                </a:solidFill>
              </a:rPr>
              <a:t>Component Breakdown:</a:t>
            </a:r>
          </a:p>
          <a:p>
            <a:pPr marL="285750" indent="-285750">
              <a:buFont typeface="Arial" panose="020B0604020202020204" pitchFamily="34" charset="0"/>
              <a:buChar char="•"/>
            </a:pPr>
            <a:r>
              <a:rPr lang="en-IN" u="sng" dirty="0">
                <a:solidFill>
                  <a:srgbClr val="C49500"/>
                </a:solidFill>
              </a:rPr>
              <a:t>ALU Operations</a:t>
            </a:r>
            <a:r>
              <a:rPr lang="en-IN" dirty="0">
                <a:solidFill>
                  <a:srgbClr val="C49500"/>
                </a:solidFill>
              </a:rPr>
              <a:t>: The ALU performs operations based on alusignalE, using operands op1E and either op2E or immxE (selected by ALUSrc signal). Result is stored in aluresultM for the next stage.</a:t>
            </a:r>
          </a:p>
          <a:p>
            <a:pPr marL="285750" indent="-285750">
              <a:buFont typeface="Arial" panose="020B0604020202020204" pitchFamily="34" charset="0"/>
              <a:buChar char="•"/>
            </a:pPr>
            <a:r>
              <a:rPr lang="en-IN" u="sng" dirty="0">
                <a:solidFill>
                  <a:srgbClr val="C49500"/>
                </a:solidFill>
              </a:rPr>
              <a:t>Branch Target Calculation</a:t>
            </a:r>
            <a:r>
              <a:rPr lang="en-IN" dirty="0">
                <a:solidFill>
                  <a:srgbClr val="C49500"/>
                </a:solidFill>
              </a:rPr>
              <a:t>: Shifts the immediate value and adds it to PC + 4 to compute the branch target. A multiplexer selects between the branch target and jump address, controlled by jumpE.</a:t>
            </a:r>
          </a:p>
          <a:p>
            <a:pPr marL="285750" indent="-285750">
              <a:buFont typeface="Arial" panose="020B0604020202020204" pitchFamily="34" charset="0"/>
              <a:buChar char="•"/>
            </a:pPr>
            <a:r>
              <a:rPr lang="en-IN" u="sng" dirty="0">
                <a:solidFill>
                  <a:srgbClr val="C49500"/>
                </a:solidFill>
              </a:rPr>
              <a:t>Branch Decision Logic</a:t>
            </a:r>
            <a:r>
              <a:rPr lang="en-IN" dirty="0">
                <a:solidFill>
                  <a:srgbClr val="C49500"/>
                </a:solidFill>
              </a:rPr>
              <a:t>: Sets isbranchtakenE if a jump or branch condition is met.</a:t>
            </a:r>
          </a:p>
          <a:p>
            <a:pPr marL="285750" indent="-285750">
              <a:buFont typeface="Arial" panose="020B0604020202020204" pitchFamily="34" charset="0"/>
              <a:buChar char="•"/>
            </a:pPr>
            <a:r>
              <a:rPr lang="en-IN" u="sng" dirty="0">
                <a:solidFill>
                  <a:srgbClr val="C49500"/>
                </a:solidFill>
              </a:rPr>
              <a:t>Pipeline Registers</a:t>
            </a:r>
            <a:r>
              <a:rPr lang="en-IN" dirty="0">
                <a:solidFill>
                  <a:srgbClr val="C49500"/>
                </a:solidFill>
              </a:rPr>
              <a:t>: Stores control signals and results for the memory stage.</a:t>
            </a:r>
          </a:p>
          <a:p>
            <a:pPr marL="285750" indent="-285750">
              <a:buFont typeface="Arial" panose="020B0604020202020204" pitchFamily="34" charset="0"/>
              <a:buChar char="•"/>
            </a:pPr>
            <a:endParaRPr lang="en-IN" dirty="0">
              <a:solidFill>
                <a:srgbClr val="C49500"/>
              </a:solidFill>
            </a:endParaRPr>
          </a:p>
          <a:p>
            <a:r>
              <a:rPr lang="en-IN" dirty="0">
                <a:solidFill>
                  <a:srgbClr val="C49500"/>
                </a:solidFill>
              </a:rPr>
              <a:t>Output Signals: </a:t>
            </a:r>
          </a:p>
          <a:p>
            <a:pPr marL="285750" indent="-285750">
              <a:buFont typeface="Arial" panose="020B0604020202020204" pitchFamily="34" charset="0"/>
              <a:buChar char="•"/>
            </a:pPr>
            <a:r>
              <a:rPr lang="en-IN" dirty="0">
                <a:solidFill>
                  <a:srgbClr val="C49500"/>
                </a:solidFill>
              </a:rPr>
              <a:t>isbranchtakenE: Indicates if a branch or jump is taken. </a:t>
            </a:r>
          </a:p>
          <a:p>
            <a:pPr marL="285750" indent="-285750">
              <a:buFont typeface="Arial" panose="020B0604020202020204" pitchFamily="34" charset="0"/>
              <a:buChar char="•"/>
            </a:pPr>
            <a:r>
              <a:rPr lang="en-IN" dirty="0">
                <a:solidFill>
                  <a:srgbClr val="C49500"/>
                </a:solidFill>
              </a:rPr>
              <a:t>branchtargetE: Target address for branch. </a:t>
            </a:r>
          </a:p>
          <a:p>
            <a:pPr marL="285750" indent="-285750">
              <a:buFont typeface="Arial" panose="020B0604020202020204" pitchFamily="34" charset="0"/>
              <a:buChar char="•"/>
            </a:pPr>
            <a:r>
              <a:rPr lang="en-IN" dirty="0">
                <a:solidFill>
                  <a:srgbClr val="C49500"/>
                </a:solidFill>
              </a:rPr>
              <a:t>regwriteM, memwriteM: Control signals for memory access.</a:t>
            </a:r>
          </a:p>
          <a:p>
            <a:pPr marL="285750" indent="-285750">
              <a:buFont typeface="Arial" panose="020B0604020202020204" pitchFamily="34" charset="0"/>
              <a:buChar char="•"/>
            </a:pPr>
            <a:r>
              <a:rPr lang="en-IN" dirty="0">
                <a:solidFill>
                  <a:srgbClr val="C49500"/>
                </a:solidFill>
              </a:rPr>
              <a:t>rdM: Destination register for the result.</a:t>
            </a:r>
          </a:p>
        </p:txBody>
      </p:sp>
    </p:spTree>
    <p:extLst>
      <p:ext uri="{BB962C8B-B14F-4D97-AF65-F5344CB8AC3E}">
        <p14:creationId xmlns:p14="http://schemas.microsoft.com/office/powerpoint/2010/main" val="360776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7A794-7356-EA32-8CB4-27387F13AD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6D1521-6870-4466-9EEC-BCEA3C8A3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4D86D8-2599-B277-9195-AFB61A53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A1DC5A1-F85B-7114-5140-5140A278993B}"/>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AFADE9-0DF0-DBA6-9FB4-BAA308392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98E4721-0852-12C3-6D29-F7FC22FA00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B6D4E8B-B05C-EE31-6CD5-95C082468E6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1336430-72CA-2B2A-29B2-68B3089ED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75AD6-F146-873F-3014-83BAD4EC33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2234A66F-59B1-3769-AD3A-616A3694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30293CC3-4D48-495F-A99C-D48686849380}"/>
              </a:ext>
            </a:extLst>
          </p:cNvPr>
          <p:cNvSpPr txBox="1"/>
          <p:nvPr/>
        </p:nvSpPr>
        <p:spPr>
          <a:xfrm>
            <a:off x="7308516" y="4099776"/>
            <a:ext cx="4332878" cy="1200329"/>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Diagram of </a:t>
            </a:r>
          </a:p>
          <a:p>
            <a:r>
              <a:rPr lang="en-IN" sz="3600" b="1" u="sng" dirty="0">
                <a:solidFill>
                  <a:srgbClr val="C49500"/>
                </a:solidFill>
                <a:latin typeface="Comic Sans MS" panose="030F0702030302020204" pitchFamily="66" charset="0"/>
              </a:rPr>
              <a:t>Execute Cycle</a:t>
            </a:r>
          </a:p>
        </p:txBody>
      </p:sp>
      <p:pic>
        <p:nvPicPr>
          <p:cNvPr id="4" name="Picture 3">
            <a:extLst>
              <a:ext uri="{FF2B5EF4-FFF2-40B4-BE49-F238E27FC236}">
                <a16:creationId xmlns:a16="http://schemas.microsoft.com/office/drawing/2014/main" id="{FEC34DAF-20BD-57DC-6ABB-18475BE3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36" y="-5"/>
            <a:ext cx="6305846" cy="6858000"/>
          </a:xfrm>
          <a:prstGeom prst="rect">
            <a:avLst/>
          </a:prstGeom>
        </p:spPr>
      </p:pic>
    </p:spTree>
    <p:extLst>
      <p:ext uri="{BB962C8B-B14F-4D97-AF65-F5344CB8AC3E}">
        <p14:creationId xmlns:p14="http://schemas.microsoft.com/office/powerpoint/2010/main" val="401833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8FDE-AD02-7BFD-9186-0E846E62C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6E73F5-70ED-FEA2-3DA3-FC37C68FA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A5CAA23-98DB-A68C-CA2A-02EA8C1CC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2ECAA2F-C7B1-8BF0-098B-CC7BD2ACC8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AA63FF1-61E8-A148-BB02-ADCBF731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55EC8DC0-5832-761D-30BF-0CFC6EE5B7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B6181AF6-B562-9E28-B086-1A0B556D2C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2FB8BA7-6656-960E-EC8D-86F1E75B87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D6F74-09F7-536A-9A28-63E3E1247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CE5D07A-E021-E5D8-E46A-3CAEA28F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B2250AE-84C1-A0BD-CAA9-0ACD34A1CBA2}"/>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Implementation of Memory Cycle</a:t>
            </a:r>
          </a:p>
        </p:txBody>
      </p:sp>
      <p:sp>
        <p:nvSpPr>
          <p:cNvPr id="3" name="TextBox 2">
            <a:extLst>
              <a:ext uri="{FF2B5EF4-FFF2-40B4-BE49-F238E27FC236}">
                <a16:creationId xmlns:a16="http://schemas.microsoft.com/office/drawing/2014/main" id="{8AFA3075-FB6B-AB0A-6D11-45ED88707839}"/>
              </a:ext>
            </a:extLst>
          </p:cNvPr>
          <p:cNvSpPr txBox="1"/>
          <p:nvPr/>
        </p:nvSpPr>
        <p:spPr>
          <a:xfrm>
            <a:off x="3602409" y="755243"/>
            <a:ext cx="8522677" cy="6186309"/>
          </a:xfrm>
          <a:prstGeom prst="rect">
            <a:avLst/>
          </a:prstGeom>
          <a:noFill/>
        </p:spPr>
        <p:txBody>
          <a:bodyPr wrap="square" rtlCol="0">
            <a:spAutoFit/>
          </a:bodyPr>
          <a:lstStyle/>
          <a:p>
            <a:r>
              <a:rPr lang="en-US" dirty="0">
                <a:solidFill>
                  <a:srgbClr val="F06CEA"/>
                </a:solidFill>
              </a:rPr>
              <a:t>The Memory Cycle handles data memory access for load and store instructions and prepares control signals and data for the writeback stage.</a:t>
            </a:r>
          </a:p>
          <a:p>
            <a:endParaRPr lang="en-US" dirty="0">
              <a:solidFill>
                <a:srgbClr val="F06CEA"/>
              </a:solidFill>
            </a:endParaRPr>
          </a:p>
          <a:p>
            <a:r>
              <a:rPr lang="en-US" dirty="0">
                <a:solidFill>
                  <a:srgbClr val="F06CEA"/>
                </a:solidFill>
              </a:rPr>
              <a:t>Component Breakdown:</a:t>
            </a:r>
          </a:p>
          <a:p>
            <a:pPr marL="285750" indent="-285750">
              <a:buFont typeface="Arial" panose="020B0604020202020204" pitchFamily="34" charset="0"/>
              <a:buChar char="•"/>
            </a:pPr>
            <a:r>
              <a:rPr lang="en-US" u="sng" dirty="0">
                <a:solidFill>
                  <a:srgbClr val="F06CEA"/>
                </a:solidFill>
              </a:rPr>
              <a:t>Data Memory Access</a:t>
            </a:r>
            <a:r>
              <a:rPr lang="en-US" dirty="0">
                <a:solidFill>
                  <a:srgbClr val="F06CEA"/>
                </a:solidFill>
              </a:rPr>
              <a:t>: DMemBank module performs read/write operations based on memreadM and memwriteM signals. aluresultM provides the address for memory access, and writedataM supplies data for store instructions. Read data from memory is stored in readdataW if memreadM is active.</a:t>
            </a:r>
          </a:p>
          <a:p>
            <a:pPr marL="285750" indent="-285750">
              <a:buFont typeface="Arial" panose="020B0604020202020204" pitchFamily="34" charset="0"/>
              <a:buChar char="•"/>
            </a:pPr>
            <a:r>
              <a:rPr lang="en-US" u="sng" dirty="0">
                <a:solidFill>
                  <a:srgbClr val="F06CEA"/>
                </a:solidFill>
              </a:rPr>
              <a:t>Pipeline Registers</a:t>
            </a:r>
            <a:r>
              <a:rPr lang="en-US" dirty="0">
                <a:solidFill>
                  <a:srgbClr val="F06CEA"/>
                </a:solidFill>
              </a:rPr>
              <a:t>: Stores the computed ALU result, read data, program counter, and destination register for the next stage (write-back).Control signals (regwriteM, isloadM) are saved in regwrite and isloadW to indicate if data should be written to registers.</a:t>
            </a:r>
          </a:p>
          <a:p>
            <a:pPr marL="285750" indent="-285750">
              <a:buFont typeface="Arial" panose="020B0604020202020204" pitchFamily="34" charset="0"/>
              <a:buChar char="•"/>
            </a:pPr>
            <a:endParaRPr lang="en-US" dirty="0">
              <a:solidFill>
                <a:srgbClr val="F06CEA"/>
              </a:solidFill>
            </a:endParaRPr>
          </a:p>
          <a:p>
            <a:r>
              <a:rPr lang="en-US" dirty="0">
                <a:solidFill>
                  <a:srgbClr val="F06CEA"/>
                </a:solidFill>
              </a:rPr>
              <a:t>Output Signals:</a:t>
            </a:r>
          </a:p>
          <a:p>
            <a:pPr marL="285750" indent="-285750">
              <a:buFont typeface="Arial" panose="020B0604020202020204" pitchFamily="34" charset="0"/>
              <a:buChar char="•"/>
            </a:pPr>
            <a:r>
              <a:rPr lang="en-US" dirty="0">
                <a:solidFill>
                  <a:srgbClr val="F06CEA"/>
                </a:solidFill>
              </a:rPr>
              <a:t>regwrite: Write-enable signal for register file in write-back.</a:t>
            </a:r>
          </a:p>
          <a:p>
            <a:pPr marL="285750" indent="-285750">
              <a:buFont typeface="Arial" panose="020B0604020202020204" pitchFamily="34" charset="0"/>
              <a:buChar char="•"/>
            </a:pPr>
            <a:r>
              <a:rPr lang="en-US" dirty="0">
                <a:solidFill>
                  <a:srgbClr val="F06CEA"/>
                </a:solidFill>
              </a:rPr>
              <a:t>isloadW: Indicates if memory load result should be written back.</a:t>
            </a:r>
          </a:p>
          <a:p>
            <a:pPr marL="285750" indent="-285750">
              <a:buFont typeface="Arial" panose="020B0604020202020204" pitchFamily="34" charset="0"/>
              <a:buChar char="•"/>
            </a:pPr>
            <a:r>
              <a:rPr lang="en-US" dirty="0">
                <a:solidFill>
                  <a:srgbClr val="F06CEA"/>
                </a:solidFill>
              </a:rPr>
              <a:t>pcplus4W: Incremented PC for the writeback stage.</a:t>
            </a:r>
          </a:p>
          <a:p>
            <a:pPr marL="285750" indent="-285750">
              <a:buFont typeface="Arial" panose="020B0604020202020204" pitchFamily="34" charset="0"/>
              <a:buChar char="•"/>
            </a:pPr>
            <a:r>
              <a:rPr lang="en-US" dirty="0">
                <a:solidFill>
                  <a:srgbClr val="F06CEA"/>
                </a:solidFill>
              </a:rPr>
              <a:t>aluresultW, readdataW: ALU result and memory data.</a:t>
            </a:r>
          </a:p>
          <a:p>
            <a:pPr marL="285750" indent="-285750">
              <a:buFont typeface="Arial" panose="020B0604020202020204" pitchFamily="34" charset="0"/>
              <a:buChar char="•"/>
            </a:pPr>
            <a:r>
              <a:rPr lang="en-US" dirty="0">
                <a:solidFill>
                  <a:srgbClr val="F06CEA"/>
                </a:solidFill>
              </a:rPr>
              <a:t>rd: Destination register for the writeback result.</a:t>
            </a:r>
            <a:endParaRPr lang="en-IN" dirty="0">
              <a:solidFill>
                <a:srgbClr val="F06CEA"/>
              </a:solidFill>
            </a:endParaRPr>
          </a:p>
        </p:txBody>
      </p:sp>
      <p:pic>
        <p:nvPicPr>
          <p:cNvPr id="4" name="Image 0">
            <a:extLst>
              <a:ext uri="{FF2B5EF4-FFF2-40B4-BE49-F238E27FC236}">
                <a16:creationId xmlns:a16="http://schemas.microsoft.com/office/drawing/2014/main" id="{752009CD-30A3-2F56-79D1-0E2AA5D421C6}"/>
              </a:ext>
            </a:extLst>
          </p:cNvPr>
          <p:cNvPicPr>
            <a:picLocks noChangeAspect="1"/>
          </p:cNvPicPr>
          <p:nvPr/>
        </p:nvPicPr>
        <p:blipFill>
          <a:blip r:embed="rId4"/>
          <a:stretch>
            <a:fillRect/>
          </a:stretch>
        </p:blipFill>
        <p:spPr>
          <a:xfrm>
            <a:off x="35169" y="1699845"/>
            <a:ext cx="3438719" cy="5158153"/>
          </a:xfrm>
          <a:prstGeom prst="rect">
            <a:avLst/>
          </a:prstGeom>
        </p:spPr>
      </p:pic>
    </p:spTree>
    <p:extLst>
      <p:ext uri="{BB962C8B-B14F-4D97-AF65-F5344CB8AC3E}">
        <p14:creationId xmlns:p14="http://schemas.microsoft.com/office/powerpoint/2010/main" val="29366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5018-2779-5DB1-E4FC-B4766B390B9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665E71-A148-A372-E43C-BB50C08DB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18CBB8-47ED-C39C-C614-B57032F78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321D230-93CD-1654-4972-816075A7482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9655854-50FD-5E0C-44DA-BE495022D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125490C-3C23-CB1A-6E28-2AE3711E5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97D197F6-A3CE-4098-31EC-8681CC32B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378731C-FB15-CBC9-A312-76EEE959D1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E55E52-E292-EFFA-3EEC-96E6ADD1D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5B2EA09E-F895-3477-E5D7-97437C9FD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E05666D4-E28A-D7A5-57F8-EF44C21E9962}"/>
              </a:ext>
            </a:extLst>
          </p:cNvPr>
          <p:cNvSpPr txBox="1"/>
          <p:nvPr/>
        </p:nvSpPr>
        <p:spPr>
          <a:xfrm>
            <a:off x="2982956" y="103618"/>
            <a:ext cx="7643446"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Diagram of Memory Cycle</a:t>
            </a:r>
          </a:p>
        </p:txBody>
      </p:sp>
      <p:pic>
        <p:nvPicPr>
          <p:cNvPr id="4" name="Picture 3">
            <a:extLst>
              <a:ext uri="{FF2B5EF4-FFF2-40B4-BE49-F238E27FC236}">
                <a16:creationId xmlns:a16="http://schemas.microsoft.com/office/drawing/2014/main" id="{EA21F6D3-6AF8-D92B-CF1D-FD3A1AB50539}"/>
              </a:ext>
            </a:extLst>
          </p:cNvPr>
          <p:cNvPicPr>
            <a:picLocks noChangeAspect="1"/>
          </p:cNvPicPr>
          <p:nvPr/>
        </p:nvPicPr>
        <p:blipFill>
          <a:blip r:embed="rId4">
            <a:extLst>
              <a:ext uri="{28A0092B-C50C-407E-A947-70E740481C1C}">
                <a14:useLocalDpi xmlns:a14="http://schemas.microsoft.com/office/drawing/2010/main" val="0"/>
              </a:ext>
            </a:extLst>
          </a:blip>
          <a:srcRect l="2899" t="244" r="21221" b="4249"/>
          <a:stretch/>
        </p:blipFill>
        <p:spPr>
          <a:xfrm>
            <a:off x="1375167" y="1292260"/>
            <a:ext cx="9251235" cy="4535521"/>
          </a:xfrm>
          <a:prstGeom prst="rect">
            <a:avLst/>
          </a:prstGeom>
        </p:spPr>
      </p:pic>
    </p:spTree>
    <p:extLst>
      <p:ext uri="{BB962C8B-B14F-4D97-AF65-F5344CB8AC3E}">
        <p14:creationId xmlns:p14="http://schemas.microsoft.com/office/powerpoint/2010/main" val="115501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A4D79-FCA3-A566-C7E2-FE2E544A9C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DCF514-E43D-1F3D-6379-2F10063FB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DAE75B-DC62-1C57-B35E-93D65F2B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E1E14A1-B75D-6524-3866-1A3934F014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3532C5C-FE8A-2691-A278-9D5678AF4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AFDD36D2-5617-9CB8-E531-9A6D097A61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883CEB9-0477-53B7-61C5-5BB0A56B89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BC9086FF-47CC-74A1-F6C4-F6A61AFD21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86E4E7-1635-71A5-EB32-59B961BF8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E1330E2-D9C7-78A7-2F15-C099C03B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749F561-CBA1-75BC-57D8-6DF740CDB460}"/>
              </a:ext>
            </a:extLst>
          </p:cNvPr>
          <p:cNvSpPr txBox="1"/>
          <p:nvPr/>
        </p:nvSpPr>
        <p:spPr>
          <a:xfrm>
            <a:off x="1789921" y="200459"/>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
        <p:nvSpPr>
          <p:cNvPr id="3" name="TextBox 2">
            <a:extLst>
              <a:ext uri="{FF2B5EF4-FFF2-40B4-BE49-F238E27FC236}">
                <a16:creationId xmlns:a16="http://schemas.microsoft.com/office/drawing/2014/main" id="{5A726E83-B8A6-DE26-770F-14FB6F4724F0}"/>
              </a:ext>
            </a:extLst>
          </p:cNvPr>
          <p:cNvSpPr txBox="1"/>
          <p:nvPr/>
        </p:nvSpPr>
        <p:spPr>
          <a:xfrm>
            <a:off x="532519" y="1256062"/>
            <a:ext cx="11225725" cy="5078313"/>
          </a:xfrm>
          <a:prstGeom prst="rect">
            <a:avLst/>
          </a:prstGeom>
          <a:noFill/>
        </p:spPr>
        <p:txBody>
          <a:bodyPr wrap="square" rtlCol="0">
            <a:spAutoFit/>
          </a:bodyPr>
          <a:lstStyle/>
          <a:p>
            <a:r>
              <a:rPr lang="en-US" dirty="0">
                <a:solidFill>
                  <a:srgbClr val="43CEFF"/>
                </a:solidFill>
              </a:rPr>
              <a:t>The Writeback Cycle module is the final stage in the MIPS pipeline, where computed data is written back to the register file. This stage ensures that either the ALU result, or memory data is available for further instructions.</a:t>
            </a:r>
          </a:p>
          <a:p>
            <a:endParaRPr lang="en-US" dirty="0">
              <a:solidFill>
                <a:srgbClr val="43CEFF"/>
              </a:solidFill>
            </a:endParaRPr>
          </a:p>
          <a:p>
            <a:r>
              <a:rPr lang="en-US" dirty="0">
                <a:solidFill>
                  <a:srgbClr val="43CEFF"/>
                </a:solidFill>
              </a:rPr>
              <a:t>Component Breakdown:</a:t>
            </a:r>
          </a:p>
          <a:p>
            <a:endParaRPr lang="en-US" dirty="0">
              <a:solidFill>
                <a:srgbClr val="43CEFF"/>
              </a:solidFill>
            </a:endParaRPr>
          </a:p>
          <a:p>
            <a:pPr marL="285750" indent="-285750">
              <a:buFont typeface="Arial" panose="020B0604020202020204" pitchFamily="34" charset="0"/>
              <a:buChar char="•"/>
            </a:pPr>
            <a:r>
              <a:rPr lang="en-US" u="sng" dirty="0">
                <a:solidFill>
                  <a:srgbClr val="43CEFF"/>
                </a:solidFill>
              </a:rPr>
              <a:t>Data Selection (Mux)</a:t>
            </a:r>
            <a:r>
              <a:rPr lang="en-US" dirty="0">
                <a:solidFill>
                  <a:srgbClr val="43CEFF"/>
                </a:solidFill>
              </a:rPr>
              <a:t>: The writeback_mux selects between: aluresultW (output from ALU operation). readdataW (data loaded from memory). isloadW controls the selection, with memory data selected if isloadW is asserted.</a:t>
            </a:r>
          </a:p>
          <a:p>
            <a:pPr marL="285750" indent="-285750">
              <a:buFont typeface="Arial" panose="020B0604020202020204" pitchFamily="34" charset="0"/>
              <a:buChar char="•"/>
            </a:pPr>
            <a:r>
              <a:rPr lang="en-US" u="sng" dirty="0">
                <a:solidFill>
                  <a:srgbClr val="43CEFF"/>
                </a:solidFill>
              </a:rPr>
              <a:t>Pipeline Registers:</a:t>
            </a:r>
            <a:r>
              <a:rPr lang="en-US" dirty="0">
                <a:solidFill>
                  <a:srgbClr val="43CEFF"/>
                </a:solidFill>
              </a:rPr>
              <a:t> resultW holds the final writeback result to be stored in the register file. regwriteW is a write-enable signal for the register file, controlled by the regwrite input. rdW specifies the destination register address where resultW will be written.</a:t>
            </a:r>
          </a:p>
          <a:p>
            <a:endParaRPr lang="en-US" dirty="0">
              <a:solidFill>
                <a:srgbClr val="43CEFF"/>
              </a:solidFill>
            </a:endParaRPr>
          </a:p>
          <a:p>
            <a:r>
              <a:rPr lang="en-US" dirty="0">
                <a:solidFill>
                  <a:srgbClr val="43CEFF"/>
                </a:solidFill>
              </a:rPr>
              <a:t>Output Signals:</a:t>
            </a:r>
          </a:p>
          <a:p>
            <a:pPr marL="285750" indent="-285750">
              <a:buFont typeface="Arial" panose="020B0604020202020204" pitchFamily="34" charset="0"/>
              <a:buChar char="•"/>
            </a:pPr>
            <a:r>
              <a:rPr lang="en-US" dirty="0">
                <a:solidFill>
                  <a:srgbClr val="43CEFF"/>
                </a:solidFill>
              </a:rPr>
              <a:t>resultW: Final data for the register file.</a:t>
            </a:r>
          </a:p>
          <a:p>
            <a:pPr marL="285750" indent="-285750">
              <a:buFont typeface="Arial" panose="020B0604020202020204" pitchFamily="34" charset="0"/>
              <a:buChar char="•"/>
            </a:pPr>
            <a:r>
              <a:rPr lang="en-US" dirty="0">
                <a:solidFill>
                  <a:srgbClr val="43CEFF"/>
                </a:solidFill>
              </a:rPr>
              <a:t>regwriteW: Enables writing to the register file.</a:t>
            </a:r>
          </a:p>
          <a:p>
            <a:pPr marL="285750" indent="-285750">
              <a:buFont typeface="Arial" panose="020B0604020202020204" pitchFamily="34" charset="0"/>
              <a:buChar char="•"/>
            </a:pPr>
            <a:r>
              <a:rPr lang="en-US" dirty="0">
                <a:solidFill>
                  <a:srgbClr val="43CEFF"/>
                </a:solidFill>
              </a:rPr>
              <a:t>rdW: Specifies the destination register for write-back.</a:t>
            </a:r>
            <a:endParaRPr lang="en-IN" dirty="0">
              <a:solidFill>
                <a:srgbClr val="43CEFF"/>
              </a:solidFill>
            </a:endParaRPr>
          </a:p>
        </p:txBody>
      </p:sp>
    </p:spTree>
    <p:extLst>
      <p:ext uri="{BB962C8B-B14F-4D97-AF65-F5344CB8AC3E}">
        <p14:creationId xmlns:p14="http://schemas.microsoft.com/office/powerpoint/2010/main" val="901992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8336-C368-20D3-4A77-F8D8D6E19FE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9813D9-A772-0464-7166-CBFE604D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D1C5857-E76B-32A4-DE0A-2BFCFDB1C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6AF587C-C195-0442-9672-7BDD44A89A0D}"/>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FA8ED5A-2D47-752D-AD9B-030FA1147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D194F33-BB53-FADB-B116-489DAFA0D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CF3AC9D-00B6-F6F6-0903-491EDA3529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6E125A6-AE88-2591-F5A8-77A57D19D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5FCA8-1317-5B5D-AFCE-F12AE614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8C01F12-5298-D410-60A3-60B6BFB04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3591BE3D-EBE6-8B26-3279-794266DC723B}"/>
              </a:ext>
            </a:extLst>
          </p:cNvPr>
          <p:cNvPicPr>
            <a:picLocks noChangeAspect="1"/>
          </p:cNvPicPr>
          <p:nvPr/>
        </p:nvPicPr>
        <p:blipFill>
          <a:blip r:embed="rId4">
            <a:extLst>
              <a:ext uri="{28A0092B-C50C-407E-A947-70E740481C1C}">
                <a14:useLocalDpi xmlns:a14="http://schemas.microsoft.com/office/drawing/2010/main" val="0"/>
              </a:ext>
            </a:extLst>
          </a:blip>
          <a:srcRect l="3313" r="29113"/>
          <a:stretch/>
        </p:blipFill>
        <p:spPr>
          <a:xfrm>
            <a:off x="1701785" y="1522204"/>
            <a:ext cx="8238629" cy="4748871"/>
          </a:xfrm>
          <a:prstGeom prst="rect">
            <a:avLst/>
          </a:prstGeom>
        </p:spPr>
      </p:pic>
      <p:sp>
        <p:nvSpPr>
          <p:cNvPr id="4" name="TextBox 3">
            <a:extLst>
              <a:ext uri="{FF2B5EF4-FFF2-40B4-BE49-F238E27FC236}">
                <a16:creationId xmlns:a16="http://schemas.microsoft.com/office/drawing/2014/main" id="{08F45ECC-7D67-5754-55FA-01266635E032}"/>
              </a:ext>
            </a:extLst>
          </p:cNvPr>
          <p:cNvSpPr txBox="1"/>
          <p:nvPr/>
        </p:nvSpPr>
        <p:spPr>
          <a:xfrm>
            <a:off x="2645327" y="288950"/>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Tree>
    <p:extLst>
      <p:ext uri="{BB962C8B-B14F-4D97-AF65-F5344CB8AC3E}">
        <p14:creationId xmlns:p14="http://schemas.microsoft.com/office/powerpoint/2010/main" val="383758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09E5-F01E-14A2-B15C-9AD99BE009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5A594C-65A2-DF04-76D0-888108A12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56CC8EE-4226-20E5-039D-374399563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41736109-776D-5C75-7942-8A87031DD60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7B65EA2-EF4B-30D3-06E7-540761CB9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EBC5031-5F9C-6801-A82A-A2358CE9FF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542BEAE-8061-96CF-4EA7-887953F7D0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3E3E1643-14FD-AEA1-BB7F-59E1C7A57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A61CD-676B-3A84-9CEA-D2B9DA9CB7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14D233A-3CD0-E850-2E20-DD6E0C341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9B4B03-7CAE-B788-66A7-C0D40A4446AB}"/>
              </a:ext>
            </a:extLst>
          </p:cNvPr>
          <p:cNvSpPr txBox="1"/>
          <p:nvPr/>
        </p:nvSpPr>
        <p:spPr>
          <a:xfrm>
            <a:off x="3677338" y="200459"/>
            <a:ext cx="5079802"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Pipeline Hazards</a:t>
            </a:r>
            <a:endParaRPr lang="en-IN" sz="3200" b="1" u="sng" dirty="0">
              <a:solidFill>
                <a:srgbClr val="92D050"/>
              </a:solidFill>
              <a:latin typeface="Comic Sans MS" panose="030F0702030302020204" pitchFamily="66" charset="0"/>
            </a:endParaRPr>
          </a:p>
        </p:txBody>
      </p:sp>
      <p:sp>
        <p:nvSpPr>
          <p:cNvPr id="3" name="TextBox 2">
            <a:extLst>
              <a:ext uri="{FF2B5EF4-FFF2-40B4-BE49-F238E27FC236}">
                <a16:creationId xmlns:a16="http://schemas.microsoft.com/office/drawing/2014/main" id="{F317A0A5-278E-EEAD-9331-E58BA7F6FDA4}"/>
              </a:ext>
            </a:extLst>
          </p:cNvPr>
          <p:cNvSpPr txBox="1"/>
          <p:nvPr/>
        </p:nvSpPr>
        <p:spPr>
          <a:xfrm>
            <a:off x="629266" y="1297858"/>
            <a:ext cx="6941574" cy="4801314"/>
          </a:xfrm>
          <a:prstGeom prst="rect">
            <a:avLst/>
          </a:prstGeom>
          <a:noFill/>
        </p:spPr>
        <p:txBody>
          <a:bodyPr wrap="square" rtlCol="0">
            <a:spAutoFit/>
          </a:bodyPr>
          <a:lstStyle/>
          <a:p>
            <a:r>
              <a:rPr lang="en-US" dirty="0">
                <a:solidFill>
                  <a:srgbClr val="92D050"/>
                </a:solidFill>
              </a:rPr>
              <a:t>Pipeline hazards are issues that prevent the next instruction in the pipeline from executing in the following clock cycle. They reduce pipeline efficiency by causing stalls, which can limit performance gains from pipelining.</a:t>
            </a:r>
          </a:p>
          <a:p>
            <a:endParaRPr lang="en-US" dirty="0">
              <a:solidFill>
                <a:srgbClr val="92D050"/>
              </a:solidFill>
            </a:endParaRPr>
          </a:p>
          <a:p>
            <a:r>
              <a:rPr lang="en-US" dirty="0">
                <a:solidFill>
                  <a:srgbClr val="92D050"/>
                </a:solidFill>
              </a:rPr>
              <a:t>Data Hazards:</a:t>
            </a:r>
          </a:p>
          <a:p>
            <a:endParaRPr lang="en-US" dirty="0">
              <a:solidFill>
                <a:srgbClr val="92D050"/>
              </a:solidFill>
            </a:endParaRPr>
          </a:p>
          <a:p>
            <a:r>
              <a:rPr lang="en-US" dirty="0">
                <a:solidFill>
                  <a:srgbClr val="92D050"/>
                </a:solidFill>
              </a:rPr>
              <a:t>Definition: Occur when instructions depend on the results of previous instructions that are still in the pipeline. </a:t>
            </a:r>
          </a:p>
          <a:p>
            <a:r>
              <a:rPr lang="en-US" dirty="0">
                <a:solidFill>
                  <a:srgbClr val="92D050"/>
                </a:solidFill>
              </a:rPr>
              <a:t>Example: An instruction needs a value from a register that hasn’t been written yet. </a:t>
            </a:r>
          </a:p>
          <a:p>
            <a:endParaRPr lang="en-US" dirty="0">
              <a:solidFill>
                <a:srgbClr val="92D050"/>
              </a:solidFill>
            </a:endParaRPr>
          </a:p>
          <a:p>
            <a:r>
              <a:rPr lang="en-US" dirty="0">
                <a:solidFill>
                  <a:srgbClr val="92D050"/>
                </a:solidFill>
              </a:rPr>
              <a:t>Solution: Forwarding (or bypassing) is commonly used to resolve data hazards by passing the required data from later stages directly to the execute stage.</a:t>
            </a:r>
            <a:endParaRPr lang="en-IN" dirty="0">
              <a:solidFill>
                <a:srgbClr val="92D050"/>
              </a:solidFill>
            </a:endParaRPr>
          </a:p>
        </p:txBody>
      </p:sp>
      <p:pic>
        <p:nvPicPr>
          <p:cNvPr id="1026" name="Picture 2" descr="Pipeline Hazards - Algorithmica">
            <a:extLst>
              <a:ext uri="{FF2B5EF4-FFF2-40B4-BE49-F238E27FC236}">
                <a16:creationId xmlns:a16="http://schemas.microsoft.com/office/drawing/2014/main" id="{40E2A874-52BE-55EF-B0D3-5266098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840" y="1297858"/>
            <a:ext cx="4385187" cy="41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1818-DE22-5D97-EA4B-46651C0EB8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86145D-F061-BFEB-CD6D-43087B0EF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41FAD03-FFB3-9E92-F25A-E8BB7901C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86D5302B-B35D-4B9C-C2A9-B36A741B03B0}"/>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8E64D00-D71B-E5C6-AED9-ED09DC9B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9BBDFCB-6B6B-7090-BE95-08E3A69EC6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E80B9C6-8306-FF6C-1288-E9B49FE8BF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549AD0CC-188A-2E6C-395D-C39793805C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D8A0CC-F9F6-D1C9-250C-684EAB61D2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9D6BD05-BFD1-BADE-78D8-4380C6D63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C63357DA-AFC5-6FDC-64B5-887F4A761C63}"/>
              </a:ext>
            </a:extLst>
          </p:cNvPr>
          <p:cNvSpPr txBox="1"/>
          <p:nvPr/>
        </p:nvSpPr>
        <p:spPr>
          <a:xfrm>
            <a:off x="2125883" y="110865"/>
            <a:ext cx="7940233" cy="646331"/>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Implementation</a:t>
            </a:r>
            <a:r>
              <a:rPr lang="en-IN" sz="3200" b="1" u="sng" dirty="0">
                <a:solidFill>
                  <a:srgbClr val="C49500"/>
                </a:solidFill>
                <a:latin typeface="Comic Sans MS" panose="030F0702030302020204" pitchFamily="66" charset="0"/>
              </a:rPr>
              <a:t> of Hazard Unit</a:t>
            </a:r>
          </a:p>
        </p:txBody>
      </p:sp>
      <p:sp>
        <p:nvSpPr>
          <p:cNvPr id="3" name="TextBox 2">
            <a:extLst>
              <a:ext uri="{FF2B5EF4-FFF2-40B4-BE49-F238E27FC236}">
                <a16:creationId xmlns:a16="http://schemas.microsoft.com/office/drawing/2014/main" id="{4341AB03-3043-CD69-E0CB-EACE9A940153}"/>
              </a:ext>
            </a:extLst>
          </p:cNvPr>
          <p:cNvSpPr txBox="1"/>
          <p:nvPr/>
        </p:nvSpPr>
        <p:spPr>
          <a:xfrm>
            <a:off x="303028" y="852943"/>
            <a:ext cx="11714535" cy="5909310"/>
          </a:xfrm>
          <a:prstGeom prst="rect">
            <a:avLst/>
          </a:prstGeom>
          <a:noFill/>
        </p:spPr>
        <p:txBody>
          <a:bodyPr wrap="square" rtlCol="0">
            <a:spAutoFit/>
          </a:bodyPr>
          <a:lstStyle/>
          <a:p>
            <a:r>
              <a:rPr lang="en-US" dirty="0">
                <a:solidFill>
                  <a:srgbClr val="C49500"/>
                </a:solidFill>
              </a:rPr>
              <a:t>The Forwarding Module is essential for hazard resolution in the MIPS pipeline. It helps mitigate data hazards by forwarding values from later stages of the pipeline to earlier stages, allowing for the necessary data to be used immediately in dependent instructions.</a:t>
            </a:r>
          </a:p>
          <a:p>
            <a:endParaRPr lang="en-US" dirty="0">
              <a:solidFill>
                <a:srgbClr val="C49500"/>
              </a:solidFill>
            </a:endParaRPr>
          </a:p>
          <a:p>
            <a:r>
              <a:rPr lang="en-US" dirty="0">
                <a:solidFill>
                  <a:srgbClr val="C49500"/>
                </a:solidFill>
              </a:rPr>
              <a:t>Inputs:</a:t>
            </a:r>
          </a:p>
          <a:p>
            <a:pPr marL="285750" indent="-285750">
              <a:buFont typeface="Arial" panose="020B0604020202020204" pitchFamily="34" charset="0"/>
              <a:buChar char="•"/>
            </a:pPr>
            <a:r>
              <a:rPr lang="en-US" dirty="0">
                <a:solidFill>
                  <a:srgbClr val="C49500"/>
                </a:solidFill>
              </a:rPr>
              <a:t>rst: Reset signal, used to reset forwarding.</a:t>
            </a:r>
          </a:p>
          <a:p>
            <a:pPr marL="285750" indent="-285750">
              <a:buFont typeface="Arial" panose="020B0604020202020204" pitchFamily="34" charset="0"/>
              <a:buChar char="•"/>
            </a:pPr>
            <a:r>
              <a:rPr lang="en-US" dirty="0">
                <a:solidFill>
                  <a:srgbClr val="C49500"/>
                </a:solidFill>
              </a:rPr>
              <a:t>regwriteM and regwrite: Control signals indicating whether registers are written in the Memory and Writeback stages.</a:t>
            </a:r>
          </a:p>
          <a:p>
            <a:pPr marL="285750" indent="-285750">
              <a:buFont typeface="Arial" panose="020B0604020202020204" pitchFamily="34" charset="0"/>
              <a:buChar char="•"/>
            </a:pPr>
            <a:r>
              <a:rPr lang="en-US" dirty="0">
                <a:solidFill>
                  <a:srgbClr val="C49500"/>
                </a:solidFill>
              </a:rPr>
              <a:t>isloadW: Indicates if the Writeback stage data is from a load instruction.</a:t>
            </a:r>
          </a:p>
          <a:p>
            <a:pPr marL="285750" indent="-285750">
              <a:buFont typeface="Arial" panose="020B0604020202020204" pitchFamily="34" charset="0"/>
              <a:buChar char="•"/>
            </a:pPr>
            <a:r>
              <a:rPr lang="en-US" dirty="0">
                <a:solidFill>
                  <a:srgbClr val="C49500"/>
                </a:solidFill>
              </a:rPr>
              <a:t>rdM and rd: Destination registers in the Memory and Writeback stages.</a:t>
            </a:r>
          </a:p>
          <a:p>
            <a:pPr marL="285750" indent="-285750">
              <a:buFont typeface="Arial" panose="020B0604020202020204" pitchFamily="34" charset="0"/>
              <a:buChar char="•"/>
            </a:pPr>
            <a:r>
              <a:rPr lang="en-US" dirty="0">
                <a:solidFill>
                  <a:srgbClr val="C49500"/>
                </a:solidFill>
              </a:rPr>
              <a:t>rs1E and rs2E: Source registers in the Execute stage.</a:t>
            </a:r>
          </a:p>
          <a:p>
            <a:pPr marL="285750" indent="-285750">
              <a:buFont typeface="Arial" panose="020B0604020202020204" pitchFamily="34" charset="0"/>
              <a:buChar char="•"/>
            </a:pPr>
            <a:endParaRPr lang="en-US" dirty="0">
              <a:solidFill>
                <a:srgbClr val="C49500"/>
              </a:solidFill>
            </a:endParaRPr>
          </a:p>
          <a:p>
            <a:r>
              <a:rPr lang="en-US" dirty="0">
                <a:solidFill>
                  <a:srgbClr val="C49500"/>
                </a:solidFill>
              </a:rPr>
              <a:t>Outputs:</a:t>
            </a:r>
          </a:p>
          <a:p>
            <a:r>
              <a:rPr lang="en-US" dirty="0">
                <a:solidFill>
                  <a:srgbClr val="C49500"/>
                </a:solidFill>
              </a:rPr>
              <a:t>   forwardaE and forwardbE: 2-bit control signals for forwarding</a:t>
            </a:r>
          </a:p>
          <a:p>
            <a:pPr lvl="1"/>
            <a:r>
              <a:rPr lang="en-US" dirty="0">
                <a:solidFill>
                  <a:srgbClr val="C49500"/>
                </a:solidFill>
              </a:rPr>
              <a:t>	00: No forwarding			01: Forward from Writeback stage</a:t>
            </a:r>
          </a:p>
          <a:p>
            <a:pPr lvl="1"/>
            <a:r>
              <a:rPr lang="en-US" dirty="0">
                <a:solidFill>
                  <a:srgbClr val="C49500"/>
                </a:solidFill>
              </a:rPr>
              <a:t>	10: Forward from Memory stage		11: Special case for load instructions</a:t>
            </a:r>
          </a:p>
          <a:p>
            <a:pPr lvl="1"/>
            <a:endParaRPr lang="en-US" dirty="0">
              <a:solidFill>
                <a:srgbClr val="C49500"/>
              </a:solidFill>
            </a:endParaRPr>
          </a:p>
          <a:p>
            <a:pPr lvl="1"/>
            <a:r>
              <a:rPr lang="en-US" dirty="0">
                <a:solidFill>
                  <a:srgbClr val="C49500"/>
                </a:solidFill>
              </a:rPr>
              <a:t>Forward to rs1E (forwardaE): Forward from Writeback if rd matches rs1E and isloadW is not asserted. Forward from Memory if rdM matches rs1E. For load instructions in Writeback, select 11 if rd matches rs1E.</a:t>
            </a:r>
          </a:p>
          <a:p>
            <a:pPr lvl="1"/>
            <a:r>
              <a:rPr lang="en-US" dirty="0">
                <a:solidFill>
                  <a:srgbClr val="C49500"/>
                </a:solidFill>
              </a:rPr>
              <a:t>Forward to rs2E (forwardbE): Logic is like forwardaE but checks rs2E.</a:t>
            </a:r>
            <a:endParaRPr lang="en-IN" dirty="0">
              <a:solidFill>
                <a:srgbClr val="C49500"/>
              </a:solidFill>
            </a:endParaRPr>
          </a:p>
        </p:txBody>
      </p:sp>
    </p:spTree>
    <p:extLst>
      <p:ext uri="{BB962C8B-B14F-4D97-AF65-F5344CB8AC3E}">
        <p14:creationId xmlns:p14="http://schemas.microsoft.com/office/powerpoint/2010/main" val="167381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A3D-3B09-5769-9E71-C05C2787FB4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D526E1-9F26-55DE-335B-2B290B261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39F288F-B1D1-3362-A9DC-441F79C01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B0678C7-DADA-2926-2039-1AA208F3C74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8502876-742F-230D-B522-FFC70B4CD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CC139916-191D-6460-E54A-69703C17EE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19F57385-AD9D-A742-A069-2D6857A5A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85C32F1-4662-054E-7D1D-BFCE4E1A20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D2A06C-3D38-619D-9D4A-D46513C504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9CA084D3-4FA0-3BF9-AD61-CC2CFD815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3D3953-5C0B-B57F-457A-314C418E99B0}"/>
              </a:ext>
            </a:extLst>
          </p:cNvPr>
          <p:cNvSpPr txBox="1"/>
          <p:nvPr/>
        </p:nvSpPr>
        <p:spPr>
          <a:xfrm>
            <a:off x="2010544" y="169858"/>
            <a:ext cx="7940233" cy="646331"/>
          </a:xfrm>
          <a:prstGeom prst="rect">
            <a:avLst/>
          </a:prstGeom>
          <a:noFill/>
        </p:spPr>
        <p:txBody>
          <a:bodyPr wrap="square">
            <a:spAutoFit/>
          </a:bodyPr>
          <a:lstStyle/>
          <a:p>
            <a:pPr algn="ctr"/>
            <a:r>
              <a:rPr lang="en-IN" sz="3600" b="1" u="sng" dirty="0">
                <a:solidFill>
                  <a:srgbClr val="FFFF00"/>
                </a:solidFill>
                <a:latin typeface="Comic Sans MS" panose="030F0702030302020204" pitchFamily="66" charset="0"/>
              </a:rPr>
              <a:t>Final Circuit Diagram</a:t>
            </a:r>
            <a:endParaRPr lang="en-IN" sz="3200" b="1" u="sng" dirty="0">
              <a:solidFill>
                <a:srgbClr val="FFFF00"/>
              </a:solidFill>
              <a:latin typeface="Comic Sans MS" panose="030F0702030302020204" pitchFamily="66" charset="0"/>
            </a:endParaRPr>
          </a:p>
        </p:txBody>
      </p:sp>
      <p:pic>
        <p:nvPicPr>
          <p:cNvPr id="7" name="Picture 6">
            <a:extLst>
              <a:ext uri="{FF2B5EF4-FFF2-40B4-BE49-F238E27FC236}">
                <a16:creationId xmlns:a16="http://schemas.microsoft.com/office/drawing/2014/main" id="{11E43569-F3E4-D721-6B6A-2686F3F98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74682"/>
            <a:ext cx="12192000" cy="5212814"/>
          </a:xfrm>
          <a:prstGeom prst="rect">
            <a:avLst/>
          </a:prstGeom>
        </p:spPr>
      </p:pic>
    </p:spTree>
    <p:extLst>
      <p:ext uri="{BB962C8B-B14F-4D97-AF65-F5344CB8AC3E}">
        <p14:creationId xmlns:p14="http://schemas.microsoft.com/office/powerpoint/2010/main" val="41053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95F0-8F99-3D88-AEAA-896CA778363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78D82B-5476-9C7D-4936-966B4FF3D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72AF0E-2A14-561A-9950-E811BD96D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3A7E566-EE06-0DBE-EBF4-AFFC06B3D14E}"/>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F36F302-FE35-F447-971C-584769FFC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DB0D3B2-A0F1-733E-40A7-30FA2A546B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990E000-2B9D-CFBC-8F3C-7DA3ABFD735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81AE39-9B9F-5BE8-D327-52E8FC901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C317E7-9D49-8BFB-6EAC-45965090A9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878AA43-9DF2-9043-0CE6-3913C946A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0B91D23-11E5-E925-F576-F36117F448D4}"/>
              </a:ext>
            </a:extLst>
          </p:cNvPr>
          <p:cNvSpPr txBox="1"/>
          <p:nvPr/>
        </p:nvSpPr>
        <p:spPr>
          <a:xfrm>
            <a:off x="4387303" y="150194"/>
            <a:ext cx="3075382"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Conclusion</a:t>
            </a:r>
            <a:endParaRPr lang="en-IN" sz="3200" b="1" u="sng" dirty="0">
              <a:solidFill>
                <a:srgbClr val="F06CEA"/>
              </a:solidFill>
              <a:latin typeface="Comic Sans MS" panose="030F0702030302020204" pitchFamily="66" charset="0"/>
            </a:endParaRPr>
          </a:p>
        </p:txBody>
      </p:sp>
      <p:sp>
        <p:nvSpPr>
          <p:cNvPr id="4" name="TextBox 3">
            <a:extLst>
              <a:ext uri="{FF2B5EF4-FFF2-40B4-BE49-F238E27FC236}">
                <a16:creationId xmlns:a16="http://schemas.microsoft.com/office/drawing/2014/main" id="{F807FF59-9F25-0784-6103-4DAF770B63F9}"/>
              </a:ext>
            </a:extLst>
          </p:cNvPr>
          <p:cNvSpPr txBox="1"/>
          <p:nvPr/>
        </p:nvSpPr>
        <p:spPr>
          <a:xfrm>
            <a:off x="870155" y="1166839"/>
            <a:ext cx="10451689" cy="4801314"/>
          </a:xfrm>
          <a:prstGeom prst="rect">
            <a:avLst/>
          </a:prstGeom>
          <a:noFill/>
        </p:spPr>
        <p:txBody>
          <a:bodyPr wrap="square" rtlCol="0">
            <a:spAutoFit/>
          </a:bodyPr>
          <a:lstStyle/>
          <a:p>
            <a:r>
              <a:rPr lang="en-US" dirty="0">
                <a:solidFill>
                  <a:srgbClr val="F06CEA"/>
                </a:solidFill>
              </a:rPr>
              <a:t>The MIPS pipeline divides instruction execution into stages to improve throughput and efficiency. Key stages—Fetch, Decode, Execute, Memory Access, and Writeback—each perform a specific function, allowing multiple instructions to overlap in execution.</a:t>
            </a:r>
          </a:p>
          <a:p>
            <a:endParaRPr lang="en-US" dirty="0">
              <a:solidFill>
                <a:srgbClr val="F06CEA"/>
              </a:solidFill>
            </a:endParaRPr>
          </a:p>
          <a:p>
            <a:r>
              <a:rPr lang="en-US" dirty="0">
                <a:solidFill>
                  <a:srgbClr val="F06CEA"/>
                </a:solidFill>
              </a:rPr>
              <a:t>Key Takeaways:</a:t>
            </a:r>
          </a:p>
          <a:p>
            <a:pPr marL="285750" indent="-285750">
              <a:buFont typeface="Arial" panose="020B0604020202020204" pitchFamily="34" charset="0"/>
              <a:buChar char="•"/>
            </a:pPr>
            <a:r>
              <a:rPr lang="en-US" dirty="0">
                <a:solidFill>
                  <a:srgbClr val="F06CEA"/>
                </a:solidFill>
              </a:rPr>
              <a:t>Pipeline Hazards (Data, Control, Structural) are a challenge in pipelined processors but can be managed with techniques like forwarding, branch prediction, and resource separation.</a:t>
            </a:r>
          </a:p>
          <a:p>
            <a:pPr marL="285750" indent="-285750">
              <a:buFont typeface="Arial" panose="020B0604020202020204" pitchFamily="34" charset="0"/>
              <a:buChar char="•"/>
            </a:pPr>
            <a:r>
              <a:rPr lang="en-US" dirty="0">
                <a:solidFill>
                  <a:srgbClr val="F06CEA"/>
                </a:solidFill>
              </a:rPr>
              <a:t>Forwarding Module: Essential for resolving data hazards, allowing dependent instructions to access required data without stalling.</a:t>
            </a:r>
          </a:p>
          <a:p>
            <a:pPr marL="285750" indent="-285750">
              <a:buFont typeface="Arial" panose="020B0604020202020204" pitchFamily="34" charset="0"/>
              <a:buChar char="•"/>
            </a:pPr>
            <a:r>
              <a:rPr lang="en-US" dirty="0">
                <a:solidFill>
                  <a:srgbClr val="F06CEA"/>
                </a:solidFill>
              </a:rPr>
              <a:t>We also learnt a new hardware language Verilog on the fly.</a:t>
            </a:r>
          </a:p>
          <a:p>
            <a:pPr marL="285750" indent="-285750">
              <a:buFont typeface="Arial" panose="020B0604020202020204" pitchFamily="34" charset="0"/>
              <a:buChar char="•"/>
            </a:pPr>
            <a:endParaRPr lang="en-US" dirty="0">
              <a:solidFill>
                <a:srgbClr val="F06CEA"/>
              </a:solidFill>
            </a:endParaRPr>
          </a:p>
          <a:p>
            <a:r>
              <a:rPr lang="en-US" dirty="0">
                <a:solidFill>
                  <a:srgbClr val="F06CEA"/>
                </a:solidFill>
              </a:rPr>
              <a:t>Future Steps:</a:t>
            </a:r>
          </a:p>
          <a:p>
            <a:r>
              <a:rPr lang="en-US" dirty="0">
                <a:solidFill>
                  <a:srgbClr val="F06CEA"/>
                </a:solidFill>
              </a:rPr>
              <a:t>Explore more advanced pipeline techniques such as dynamic scheduling and out-of-order execution. Experiment with pipeline depth and additional hazard management techniques for optimized processor performance.</a:t>
            </a:r>
            <a:endParaRPr lang="en-IN" dirty="0">
              <a:solidFill>
                <a:srgbClr val="F06CEA"/>
              </a:solidFill>
            </a:endParaRPr>
          </a:p>
        </p:txBody>
      </p:sp>
    </p:spTree>
    <p:extLst>
      <p:ext uri="{BB962C8B-B14F-4D97-AF65-F5344CB8AC3E}">
        <p14:creationId xmlns:p14="http://schemas.microsoft.com/office/powerpoint/2010/main" val="161595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61032-D094-6F84-BC22-98D58AD17D6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E440FB-4E31-7412-6B1F-8E287B188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630BCA-72C4-2AA8-92FA-A3F5B29E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7613E830-9488-D6FE-0829-4B7FA034C41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05FF8D4-DFEE-3A2C-A47F-6E5409418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69280DA-424F-ECDC-E876-1978A1BF56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46F378C-DC2F-3064-51B1-3A707D0963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1ADBD272-8395-0A70-3E96-22EB670166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1F7AB0-6C64-6C9E-6D79-D8B1A7130A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5DCDFC4-6DA7-E035-0695-31FD99343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 0" descr="preencoded.png">
            <a:extLst>
              <a:ext uri="{FF2B5EF4-FFF2-40B4-BE49-F238E27FC236}">
                <a16:creationId xmlns:a16="http://schemas.microsoft.com/office/drawing/2014/main" id="{01C132CB-FA4E-F37A-212E-2E903B39ED9A}"/>
              </a:ext>
            </a:extLst>
          </p:cNvPr>
          <p:cNvPicPr>
            <a:picLocks noChangeAspect="1"/>
          </p:cNvPicPr>
          <p:nvPr/>
        </p:nvPicPr>
        <p:blipFill>
          <a:blip r:embed="rId4"/>
          <a:stretch>
            <a:fillRect/>
          </a:stretch>
        </p:blipFill>
        <p:spPr>
          <a:xfrm>
            <a:off x="7687185" y="-4"/>
            <a:ext cx="4504815" cy="6858004"/>
          </a:xfrm>
          <a:prstGeom prst="rect">
            <a:avLst/>
          </a:prstGeom>
        </p:spPr>
      </p:pic>
      <p:sp>
        <p:nvSpPr>
          <p:cNvPr id="8" name="TextBox 7">
            <a:extLst>
              <a:ext uri="{FF2B5EF4-FFF2-40B4-BE49-F238E27FC236}">
                <a16:creationId xmlns:a16="http://schemas.microsoft.com/office/drawing/2014/main" id="{A5D3E3FE-870F-2E28-DA1A-768C23EEC666}"/>
              </a:ext>
            </a:extLst>
          </p:cNvPr>
          <p:cNvSpPr txBox="1"/>
          <p:nvPr/>
        </p:nvSpPr>
        <p:spPr>
          <a:xfrm>
            <a:off x="2010544" y="255638"/>
            <a:ext cx="3457998" cy="1015663"/>
          </a:xfrm>
          <a:prstGeom prst="rect">
            <a:avLst/>
          </a:prstGeom>
          <a:noFill/>
        </p:spPr>
        <p:txBody>
          <a:bodyPr wrap="none" rtlCol="0">
            <a:spAutoFit/>
          </a:bodyPr>
          <a:lstStyle/>
          <a:p>
            <a:r>
              <a:rPr lang="en-US" sz="6000" dirty="0">
                <a:solidFill>
                  <a:srgbClr val="92D050"/>
                </a:solidFill>
                <a:latin typeface="+mj-lt"/>
              </a:rPr>
              <a:t>Contents</a:t>
            </a:r>
            <a:endParaRPr lang="en-IN" sz="6000" dirty="0">
              <a:solidFill>
                <a:srgbClr val="92D050"/>
              </a:solidFill>
              <a:latin typeface="+mj-lt"/>
            </a:endParaRPr>
          </a:p>
        </p:txBody>
      </p:sp>
      <p:sp>
        <p:nvSpPr>
          <p:cNvPr id="9" name="TextBox 8">
            <a:extLst>
              <a:ext uri="{FF2B5EF4-FFF2-40B4-BE49-F238E27FC236}">
                <a16:creationId xmlns:a16="http://schemas.microsoft.com/office/drawing/2014/main" id="{0F5AE055-0B4E-362C-5493-5ABE261C83F8}"/>
              </a:ext>
            </a:extLst>
          </p:cNvPr>
          <p:cNvSpPr txBox="1"/>
          <p:nvPr/>
        </p:nvSpPr>
        <p:spPr>
          <a:xfrm>
            <a:off x="532518" y="1921396"/>
            <a:ext cx="627339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92D050"/>
                </a:solidFill>
              </a:rPr>
              <a:t>Overview of Project</a:t>
            </a:r>
          </a:p>
          <a:p>
            <a:pPr marL="285750" indent="-285750">
              <a:buFont typeface="Arial" panose="020B0604020202020204" pitchFamily="34" charset="0"/>
              <a:buChar char="•"/>
            </a:pPr>
            <a:r>
              <a:rPr lang="en-US" sz="2400" dirty="0">
                <a:solidFill>
                  <a:srgbClr val="92D050"/>
                </a:solidFill>
              </a:rPr>
              <a:t>MIPS ISA Structure</a:t>
            </a:r>
          </a:p>
          <a:p>
            <a:pPr marL="285750" indent="-285750">
              <a:buFont typeface="Arial" panose="020B0604020202020204" pitchFamily="34" charset="0"/>
              <a:buChar char="•"/>
            </a:pPr>
            <a:r>
              <a:rPr lang="en-US" sz="2400" dirty="0">
                <a:solidFill>
                  <a:srgbClr val="92D050"/>
                </a:solidFill>
              </a:rPr>
              <a:t>Pipeline Introduction</a:t>
            </a:r>
          </a:p>
          <a:p>
            <a:pPr marL="285750" indent="-285750">
              <a:buFont typeface="Arial" panose="020B0604020202020204" pitchFamily="34" charset="0"/>
              <a:buChar char="•"/>
            </a:pPr>
            <a:r>
              <a:rPr lang="en-US" sz="2400" dirty="0">
                <a:solidFill>
                  <a:srgbClr val="92D050"/>
                </a:solidFill>
              </a:rPr>
              <a:t>Implementation of Fetch Cycle</a:t>
            </a:r>
          </a:p>
          <a:p>
            <a:pPr marL="285750" indent="-285750">
              <a:buFont typeface="Arial" panose="020B0604020202020204" pitchFamily="34" charset="0"/>
              <a:buChar char="•"/>
            </a:pPr>
            <a:r>
              <a:rPr lang="en-US" sz="2400" dirty="0">
                <a:solidFill>
                  <a:srgbClr val="92D050"/>
                </a:solidFill>
              </a:rPr>
              <a:t>Implementation of Decode Cycle</a:t>
            </a:r>
          </a:p>
          <a:p>
            <a:pPr marL="285750" indent="-285750">
              <a:buFont typeface="Arial" panose="020B0604020202020204" pitchFamily="34" charset="0"/>
              <a:buChar char="•"/>
            </a:pPr>
            <a:r>
              <a:rPr lang="en-US" sz="2400" dirty="0">
                <a:solidFill>
                  <a:srgbClr val="92D050"/>
                </a:solidFill>
              </a:rPr>
              <a:t>Implementation of Execute Cycle</a:t>
            </a:r>
          </a:p>
          <a:p>
            <a:pPr marL="285750" indent="-285750">
              <a:buFont typeface="Arial" panose="020B0604020202020204" pitchFamily="34" charset="0"/>
              <a:buChar char="•"/>
            </a:pPr>
            <a:r>
              <a:rPr lang="en-US" sz="2400" dirty="0">
                <a:solidFill>
                  <a:srgbClr val="92D050"/>
                </a:solidFill>
              </a:rPr>
              <a:t>Implementation of Memory Cycle</a:t>
            </a:r>
          </a:p>
          <a:p>
            <a:pPr marL="285750" indent="-285750">
              <a:buFont typeface="Arial" panose="020B0604020202020204" pitchFamily="34" charset="0"/>
              <a:buChar char="•"/>
            </a:pPr>
            <a:r>
              <a:rPr lang="en-US" sz="2400" dirty="0">
                <a:solidFill>
                  <a:srgbClr val="92D050"/>
                </a:solidFill>
              </a:rPr>
              <a:t>Implementation of Write Back Cycle</a:t>
            </a:r>
          </a:p>
          <a:p>
            <a:pPr marL="285750" indent="-285750">
              <a:buFont typeface="Arial" panose="020B0604020202020204" pitchFamily="34" charset="0"/>
              <a:buChar char="•"/>
            </a:pPr>
            <a:r>
              <a:rPr lang="en-US" sz="2400" dirty="0">
                <a:solidFill>
                  <a:srgbClr val="92D050"/>
                </a:solidFill>
              </a:rPr>
              <a:t>Pipeline Hazards</a:t>
            </a:r>
          </a:p>
          <a:p>
            <a:pPr marL="285750" indent="-285750">
              <a:buFont typeface="Arial" panose="020B0604020202020204" pitchFamily="34" charset="0"/>
              <a:buChar char="•"/>
            </a:pPr>
            <a:r>
              <a:rPr lang="en-US" sz="2400" dirty="0">
                <a:solidFill>
                  <a:srgbClr val="92D050"/>
                </a:solidFill>
              </a:rPr>
              <a:t>Implementation of Hazard Unit</a:t>
            </a:r>
          </a:p>
          <a:p>
            <a:pPr marL="285750" indent="-285750">
              <a:buFont typeface="Arial" panose="020B0604020202020204" pitchFamily="34" charset="0"/>
              <a:buChar char="•"/>
            </a:pPr>
            <a:r>
              <a:rPr lang="en-US" sz="2400" dirty="0">
                <a:solidFill>
                  <a:srgbClr val="92D050"/>
                </a:solidFill>
              </a:rPr>
              <a:t>Conclusion</a:t>
            </a:r>
          </a:p>
        </p:txBody>
      </p:sp>
    </p:spTree>
    <p:extLst>
      <p:ext uri="{BB962C8B-B14F-4D97-AF65-F5344CB8AC3E}">
        <p14:creationId xmlns:p14="http://schemas.microsoft.com/office/powerpoint/2010/main" val="209889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95F7-26AA-19B5-6F38-706A7B5DBFE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5207D3-17FE-DDB4-8EA2-3FD655D07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587163-A63C-6DCA-3564-2054722F8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CCA65765-ACA8-C36B-F9EF-53AD6FA8FC8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3F54505F-EDBE-1533-0325-BB71B488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FADF70CE-2020-FDBA-2DF4-DD08B47B3F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251A278B-73C5-47BD-21F7-DDCF01EEE6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B7920BE-F45A-C330-7506-E35D31E68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4A3684-6609-0BAE-F7B7-86AFFE2AA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B13508B-F93C-A28B-54AD-5CDFCAF78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A019272-0F98-9853-8F6B-B8ECA45379FE}"/>
              </a:ext>
            </a:extLst>
          </p:cNvPr>
          <p:cNvSpPr txBox="1"/>
          <p:nvPr/>
        </p:nvSpPr>
        <p:spPr>
          <a:xfrm>
            <a:off x="4387303" y="150194"/>
            <a:ext cx="2927897" cy="646331"/>
          </a:xfrm>
          <a:prstGeom prst="rect">
            <a:avLst/>
          </a:prstGeom>
          <a:noFill/>
        </p:spPr>
        <p:txBody>
          <a:bodyPr wrap="square">
            <a:spAutoFit/>
          </a:bodyPr>
          <a:lstStyle/>
          <a:p>
            <a:r>
              <a:rPr lang="en-IN" sz="3600" b="1" u="sng" dirty="0">
                <a:solidFill>
                  <a:srgbClr val="EC5334"/>
                </a:solidFill>
                <a:latin typeface="Comic Sans MS" panose="030F0702030302020204" pitchFamily="66" charset="0"/>
              </a:rPr>
              <a:t>References</a:t>
            </a:r>
            <a:endParaRPr lang="en-IN" sz="3200" b="1" u="sng" dirty="0">
              <a:solidFill>
                <a:srgbClr val="EC5334"/>
              </a:solidFill>
              <a:latin typeface="Comic Sans MS" panose="030F0702030302020204" pitchFamily="66" charset="0"/>
            </a:endParaRPr>
          </a:p>
        </p:txBody>
      </p:sp>
      <p:sp>
        <p:nvSpPr>
          <p:cNvPr id="2" name="TextBox 1">
            <a:extLst>
              <a:ext uri="{FF2B5EF4-FFF2-40B4-BE49-F238E27FC236}">
                <a16:creationId xmlns:a16="http://schemas.microsoft.com/office/drawing/2014/main" id="{A59043B4-CB29-661D-BA26-9182A9FD76DD}"/>
              </a:ext>
            </a:extLst>
          </p:cNvPr>
          <p:cNvSpPr txBox="1"/>
          <p:nvPr/>
        </p:nvSpPr>
        <p:spPr>
          <a:xfrm>
            <a:off x="1150374" y="1602658"/>
            <a:ext cx="9871587"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EC5334"/>
                </a:solidFill>
              </a:rPr>
              <a:t>https://en.m.wikipedia.org/wiki/MIPS_architecture</a:t>
            </a:r>
          </a:p>
          <a:p>
            <a:pPr marL="285750" indent="-285750">
              <a:buFont typeface="Arial" panose="020B0604020202020204" pitchFamily="34" charset="0"/>
              <a:buChar char="•"/>
            </a:pPr>
            <a:endParaRPr lang="en-IN" dirty="0">
              <a:solidFill>
                <a:srgbClr val="EC5334"/>
              </a:solidFill>
            </a:endParaRPr>
          </a:p>
          <a:p>
            <a:pPr marL="285750" indent="-285750">
              <a:buFont typeface="Arial" panose="020B0604020202020204" pitchFamily="34" charset="0"/>
              <a:buChar char="•"/>
            </a:pPr>
            <a:r>
              <a:rPr lang="en-IN" dirty="0">
                <a:solidFill>
                  <a:srgbClr val="EC5334"/>
                </a:solidFill>
              </a:rPr>
              <a:t>https://web.archive.org/web/20220407105219/https://web.cse.ohio-state.edu/~crawfis.3/cse675-02/Slides/MIPS%20Instruction%20Set.pdf</a:t>
            </a:r>
          </a:p>
          <a:p>
            <a:pPr marL="285750" indent="-285750">
              <a:buFont typeface="Arial" panose="020B0604020202020204" pitchFamily="34" charset="0"/>
              <a:buChar char="•"/>
            </a:pPr>
            <a:endParaRPr lang="en-IN" b="0" i="0" u="none" strike="noStrike" dirty="0">
              <a:solidFill>
                <a:srgbClr val="EC5334"/>
              </a:solidFill>
              <a:effectLst/>
            </a:endParaRPr>
          </a:p>
          <a:p>
            <a:pPr marL="285750" indent="-285750">
              <a:buFont typeface="Arial" panose="020B0604020202020204" pitchFamily="34" charset="0"/>
              <a:buChar char="•"/>
            </a:pPr>
            <a:r>
              <a:rPr lang="en-US" b="0" i="0" u="none" strike="noStrike" dirty="0">
                <a:solidFill>
                  <a:srgbClr val="EC5334"/>
                </a:solidFill>
                <a:effectLst/>
              </a:rPr>
              <a:t>Computer Organization and Architecture by William Stallings</a:t>
            </a:r>
          </a:p>
          <a:p>
            <a:pPr marL="285750" indent="-285750">
              <a:buFont typeface="Arial" panose="020B0604020202020204" pitchFamily="34" charset="0"/>
              <a:buChar char="•"/>
            </a:pPr>
            <a:endParaRPr lang="en-US" dirty="0">
              <a:solidFill>
                <a:srgbClr val="EC5334"/>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strike="noStrike" dirty="0">
                <a:solidFill>
                  <a:srgbClr val="EC5334"/>
                </a:solidFill>
                <a:effectLst/>
              </a:rPr>
              <a:t>https://www.youtube.com/playlist?list=PL3Soy1ohxlP1TLpcbYXYcVWItRy_XrUk8</a:t>
            </a:r>
            <a:endParaRPr lang="en-US" b="0" i="0" strike="noStrike" dirty="0">
              <a:solidFill>
                <a:srgbClr val="EC5334"/>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dirty="0">
              <a:solidFill>
                <a:srgbClr val="EC5334"/>
              </a:solidFill>
              <a:latin typeface="Arial" panose="020B0604020202020204" pitchFamily="34" charset="0"/>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u="none" strike="noStrike" dirty="0">
                <a:solidFill>
                  <a:srgbClr val="EC5334"/>
                </a:solidFill>
                <a:effectLst/>
              </a:rPr>
              <a:t>https://youtube.com/playlist?list=PL1C2GgOjAF-KFxGFauGAF3wOjYbmezNG0&amp;si=UgJdHYntwCvH7McY</a:t>
            </a:r>
          </a:p>
          <a:p>
            <a:pPr marL="285750" indent="-285750">
              <a:buFont typeface="Arial" panose="020B0604020202020204" pitchFamily="34" charset="0"/>
              <a:buChar char="•"/>
            </a:pPr>
            <a:endParaRPr lang="en-US" dirty="0">
              <a:solidFill>
                <a:srgbClr val="EC5334"/>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b="0" i="0" u="none" strike="noStrike" dirty="0">
              <a:solidFill>
                <a:srgbClr val="EC5334"/>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IN" dirty="0">
              <a:solidFill>
                <a:srgbClr val="EC5334"/>
              </a:solidFill>
            </a:endParaRPr>
          </a:p>
        </p:txBody>
      </p:sp>
    </p:spTree>
    <p:extLst>
      <p:ext uri="{BB962C8B-B14F-4D97-AF65-F5344CB8AC3E}">
        <p14:creationId xmlns:p14="http://schemas.microsoft.com/office/powerpoint/2010/main" val="324160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B7C4-C38A-B5B7-EE6E-EC7C994E09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337176-FA6A-D1EB-6967-8EE9EAE4B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8AF39DE-1904-0C61-A70C-D39E17DE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1BC92C1-8458-823D-CB1C-24A42175178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C5C3C97-1B60-87EB-60D9-6CB9A049A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A8DCDFD-F7D3-4DA9-1763-E37B8EAF81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4E756FF8-AC82-2A17-E089-0B75A80636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ADA884A-D89F-15F5-9940-5FF0E6963F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9F9BB6-B569-74EE-EBFC-EF544B4BBC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71B1A7A-A554-AEB3-945B-AB109B78E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FE465E8-B0E3-82DC-DBD4-D784C5FB0A4D}"/>
              </a:ext>
            </a:extLst>
          </p:cNvPr>
          <p:cNvSpPr txBox="1"/>
          <p:nvPr/>
        </p:nvSpPr>
        <p:spPr>
          <a:xfrm>
            <a:off x="2997844" y="428263"/>
            <a:ext cx="5540892" cy="707886"/>
          </a:xfrm>
          <a:prstGeom prst="rect">
            <a:avLst/>
          </a:prstGeom>
          <a:noFill/>
        </p:spPr>
        <p:txBody>
          <a:bodyPr wrap="square" rtlCol="0">
            <a:spAutoFit/>
          </a:bodyPr>
          <a:lstStyle/>
          <a:p>
            <a:r>
              <a:rPr lang="en-US" sz="4000" b="1" u="sng" dirty="0">
                <a:solidFill>
                  <a:srgbClr val="FFC000"/>
                </a:solidFill>
                <a:latin typeface="Comic Sans MS" panose="030F0702030302020204" pitchFamily="66" charset="0"/>
              </a:rPr>
              <a:t>Overview of Project</a:t>
            </a:r>
            <a:endParaRPr lang="en-IN" sz="4000" b="1" u="sng" dirty="0">
              <a:solidFill>
                <a:srgbClr val="FFC000"/>
              </a:solidFill>
              <a:latin typeface="Comic Sans MS" panose="030F0702030302020204" pitchFamily="66" charset="0"/>
            </a:endParaRPr>
          </a:p>
        </p:txBody>
      </p:sp>
      <p:sp>
        <p:nvSpPr>
          <p:cNvPr id="3" name="TextBox 2">
            <a:extLst>
              <a:ext uri="{FF2B5EF4-FFF2-40B4-BE49-F238E27FC236}">
                <a16:creationId xmlns:a16="http://schemas.microsoft.com/office/drawing/2014/main" id="{81951E9F-B552-C345-D74D-2401C2D18AEC}"/>
              </a:ext>
            </a:extLst>
          </p:cNvPr>
          <p:cNvSpPr txBox="1"/>
          <p:nvPr/>
        </p:nvSpPr>
        <p:spPr>
          <a:xfrm>
            <a:off x="922117" y="1851949"/>
            <a:ext cx="10347765" cy="4093428"/>
          </a:xfrm>
          <a:prstGeom prst="rect">
            <a:avLst/>
          </a:prstGeom>
          <a:noFill/>
        </p:spPr>
        <p:txBody>
          <a:bodyPr wrap="square" rtlCol="0">
            <a:spAutoFit/>
          </a:bodyPr>
          <a:lstStyle/>
          <a:p>
            <a:r>
              <a:rPr lang="en-US" sz="2000" dirty="0">
                <a:solidFill>
                  <a:srgbClr val="FFC000"/>
                </a:solidFill>
              </a:rPr>
              <a:t>Implementing a 5-Stage Pipelined Architecture in Verilog/VHDL</a:t>
            </a:r>
          </a:p>
          <a:p>
            <a:endParaRPr lang="en-US" sz="2000" dirty="0">
              <a:solidFill>
                <a:srgbClr val="FFC000"/>
              </a:solidFill>
            </a:endParaRPr>
          </a:p>
          <a:p>
            <a:r>
              <a:rPr lang="en-US" sz="2000" dirty="0">
                <a:solidFill>
                  <a:srgbClr val="FFC000"/>
                </a:solidFill>
              </a:rPr>
              <a:t>● Description: Design a 5-stage pipeline (Fetch, Decode, Execute, Memory, Writeback) for a MIPS/ARM processor. Implement the pipeline with hazards, forwarding, and stalling mechanisms.</a:t>
            </a:r>
          </a:p>
          <a:p>
            <a:endParaRPr lang="en-US" sz="2000" dirty="0">
              <a:solidFill>
                <a:srgbClr val="FFC000"/>
              </a:solidFill>
            </a:endParaRPr>
          </a:p>
          <a:p>
            <a:r>
              <a:rPr lang="en-US" sz="2000" dirty="0">
                <a:solidFill>
                  <a:srgbClr val="FFC000"/>
                </a:solidFill>
              </a:rPr>
              <a:t>● Deliverables:</a:t>
            </a:r>
          </a:p>
          <a:p>
            <a:r>
              <a:rPr lang="en-US" sz="2000" dirty="0">
                <a:solidFill>
                  <a:srgbClr val="FFC000"/>
                </a:solidFill>
              </a:rPr>
              <a:t>1. Verilog/VHDL source code for each stage of the pipeline.</a:t>
            </a:r>
          </a:p>
          <a:p>
            <a:r>
              <a:rPr lang="en-US" sz="2000" dirty="0">
                <a:solidFill>
                  <a:srgbClr val="FFC000"/>
                </a:solidFill>
              </a:rPr>
              <a:t>2. Testbenches to validate individual stages and the complete pipeline.</a:t>
            </a:r>
          </a:p>
          <a:p>
            <a:r>
              <a:rPr lang="en-US" sz="2000" dirty="0">
                <a:solidFill>
                  <a:srgbClr val="FFC000"/>
                </a:solidFill>
              </a:rPr>
              <a:t>3. Simulation results showing the execution of a simple instruction sequence.</a:t>
            </a:r>
          </a:p>
          <a:p>
            <a:r>
              <a:rPr lang="en-US" sz="2000" dirty="0">
                <a:solidFill>
                  <a:srgbClr val="FFC000"/>
                </a:solidFill>
              </a:rPr>
              <a:t>4. Documentation explaining the pipeline stages, hazard handling, and the results</a:t>
            </a:r>
            <a:endParaRPr lang="en-IN" sz="2000" dirty="0">
              <a:solidFill>
                <a:srgbClr val="FFC000"/>
              </a:solidFill>
            </a:endParaRPr>
          </a:p>
        </p:txBody>
      </p:sp>
    </p:spTree>
    <p:extLst>
      <p:ext uri="{BB962C8B-B14F-4D97-AF65-F5344CB8AC3E}">
        <p14:creationId xmlns:p14="http://schemas.microsoft.com/office/powerpoint/2010/main" val="365211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BA108-4DFD-4AB9-7FFC-326999FF471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FC0589-EB74-5E3B-8352-B58F547F5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DA58DD2-2032-612F-2EF4-FA5DB36C0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04608F0-FA9F-BC93-7ADA-BFDDC2879C7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AC6CB6AF-C39B-1C28-2885-DAFEB7AE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9A6E19C1-C5FF-A768-207A-5209920E3C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8A7CF07-966C-B235-2EEC-B9A2CA9824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5147534-A2AC-6A97-F7A8-A7B039BC98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81B0E9B-E29D-CC2B-014B-B5F07C8F2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68D655C-F1F1-865A-575E-710537DF0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9C43FC5-A0BF-5ED1-A8DC-03D5C7916364}"/>
              </a:ext>
            </a:extLst>
          </p:cNvPr>
          <p:cNvPicPr>
            <a:picLocks noChangeAspect="1"/>
          </p:cNvPicPr>
          <p:nvPr/>
        </p:nvPicPr>
        <p:blipFill>
          <a:blip r:embed="rId4"/>
          <a:stretch>
            <a:fillRect/>
          </a:stretch>
        </p:blipFill>
        <p:spPr>
          <a:xfrm>
            <a:off x="353477" y="119133"/>
            <a:ext cx="8131245" cy="6569009"/>
          </a:xfrm>
          <a:prstGeom prst="rect">
            <a:avLst/>
          </a:prstGeom>
        </p:spPr>
      </p:pic>
      <p:sp>
        <p:nvSpPr>
          <p:cNvPr id="2" name="TextBox 1">
            <a:extLst>
              <a:ext uri="{FF2B5EF4-FFF2-40B4-BE49-F238E27FC236}">
                <a16:creationId xmlns:a16="http://schemas.microsoft.com/office/drawing/2014/main" id="{D4921B42-5E56-FDD4-B7EE-877EFFB87944}"/>
              </a:ext>
            </a:extLst>
          </p:cNvPr>
          <p:cNvSpPr txBox="1"/>
          <p:nvPr/>
        </p:nvSpPr>
        <p:spPr>
          <a:xfrm>
            <a:off x="8908025" y="4014272"/>
            <a:ext cx="3205317" cy="1077218"/>
          </a:xfrm>
          <a:prstGeom prst="rect">
            <a:avLst/>
          </a:prstGeom>
          <a:noFill/>
        </p:spPr>
        <p:txBody>
          <a:bodyPr wrap="square">
            <a:spAutoFit/>
          </a:bodyPr>
          <a:lstStyle/>
          <a:p>
            <a:pPr algn="ctr"/>
            <a:r>
              <a:rPr lang="en-US" sz="3200" b="1" u="sng" dirty="0">
                <a:solidFill>
                  <a:srgbClr val="F06CEA"/>
                </a:solidFill>
                <a:latin typeface="Comic Sans MS" panose="030F0702030302020204" pitchFamily="66" charset="0"/>
              </a:rPr>
              <a:t>MIPS ISA </a:t>
            </a:r>
          </a:p>
          <a:p>
            <a:pPr algn="ctr"/>
            <a:r>
              <a:rPr lang="en-US" sz="3200" b="1" u="sng" dirty="0">
                <a:solidFill>
                  <a:srgbClr val="F06CEA"/>
                </a:solidFill>
                <a:latin typeface="Comic Sans MS" panose="030F0702030302020204" pitchFamily="66" charset="0"/>
              </a:rPr>
              <a:t>Structure</a:t>
            </a:r>
            <a:endParaRPr lang="en-IN" sz="3200" b="1" u="sng" dirty="0">
              <a:solidFill>
                <a:srgbClr val="F06CEA"/>
              </a:solidFill>
              <a:latin typeface="Comic Sans MS" panose="030F0702030302020204" pitchFamily="66" charset="0"/>
            </a:endParaRPr>
          </a:p>
        </p:txBody>
      </p:sp>
    </p:spTree>
    <p:extLst>
      <p:ext uri="{BB962C8B-B14F-4D97-AF65-F5344CB8AC3E}">
        <p14:creationId xmlns:p14="http://schemas.microsoft.com/office/powerpoint/2010/main" val="312411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BB4B-A072-B782-98A8-4F317EE65B3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711416-1B05-C0CF-3538-6A9F6DFB5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3D190-3431-9B44-FCA9-597487701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EAF4696-4610-CD2D-4FE6-A7710647337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B869A1F-23CB-A53F-B5BB-7AAAA33D3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D553ED6-C653-B2E1-5664-7304AC6D87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958EFC4-E131-0A03-B6B5-26106E17B6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DD77545-AB25-95D8-B9D0-F0107A36C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E02A8C-AE1A-131E-62D8-9E84E120E1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3F6F96F-22E5-44DC-0BC4-9CFF810A3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Execution, Stages and Throughput in Pipeline - javatpoint">
            <a:extLst>
              <a:ext uri="{FF2B5EF4-FFF2-40B4-BE49-F238E27FC236}">
                <a16:creationId xmlns:a16="http://schemas.microsoft.com/office/drawing/2014/main" id="{42491DED-85EA-3FE1-E6F6-B90C6378F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0"/>
            <a:ext cx="6667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5E1D2A-9E41-B689-D482-1509242B8BBC}"/>
              </a:ext>
            </a:extLst>
          </p:cNvPr>
          <p:cNvSpPr txBox="1"/>
          <p:nvPr/>
        </p:nvSpPr>
        <p:spPr>
          <a:xfrm>
            <a:off x="902825" y="717630"/>
            <a:ext cx="2236510" cy="707886"/>
          </a:xfrm>
          <a:prstGeom prst="rect">
            <a:avLst/>
          </a:prstGeom>
          <a:noFill/>
        </p:spPr>
        <p:txBody>
          <a:bodyPr wrap="none" rtlCol="0">
            <a:spAutoFit/>
          </a:bodyPr>
          <a:lstStyle/>
          <a:p>
            <a:r>
              <a:rPr lang="en-US" sz="4000" b="1" u="sng" dirty="0">
                <a:solidFill>
                  <a:srgbClr val="EC5334"/>
                </a:solidFill>
                <a:latin typeface="Comic Sans MS" panose="030F0702030302020204" pitchFamily="66" charset="0"/>
              </a:rPr>
              <a:t>Pipelines</a:t>
            </a:r>
            <a:endParaRPr lang="en-IN" sz="4000" b="1" u="sng" dirty="0">
              <a:solidFill>
                <a:srgbClr val="EC5334"/>
              </a:solidFill>
              <a:latin typeface="Comic Sans MS" panose="030F0702030302020204" pitchFamily="66" charset="0"/>
            </a:endParaRPr>
          </a:p>
        </p:txBody>
      </p:sp>
      <p:sp>
        <p:nvSpPr>
          <p:cNvPr id="3" name="TextBox 2">
            <a:extLst>
              <a:ext uri="{FF2B5EF4-FFF2-40B4-BE49-F238E27FC236}">
                <a16:creationId xmlns:a16="http://schemas.microsoft.com/office/drawing/2014/main" id="{3A36F6A4-B05D-38CA-8D60-9025DF29C122}"/>
              </a:ext>
            </a:extLst>
          </p:cNvPr>
          <p:cNvSpPr txBox="1"/>
          <p:nvPr/>
        </p:nvSpPr>
        <p:spPr>
          <a:xfrm>
            <a:off x="532519" y="2057906"/>
            <a:ext cx="10209846" cy="4154984"/>
          </a:xfrm>
          <a:prstGeom prst="rect">
            <a:avLst/>
          </a:prstGeom>
          <a:noFill/>
        </p:spPr>
        <p:txBody>
          <a:bodyPr wrap="none" rtlCol="0">
            <a:spAutoFit/>
          </a:bodyPr>
          <a:lstStyle/>
          <a:p>
            <a:r>
              <a:rPr lang="en-US" sz="2400" dirty="0">
                <a:solidFill>
                  <a:srgbClr val="EC5334"/>
                </a:solidFill>
              </a:rPr>
              <a:t>We design a pipelined </a:t>
            </a:r>
          </a:p>
          <a:p>
            <a:r>
              <a:rPr lang="en-US" sz="2400" dirty="0">
                <a:solidFill>
                  <a:srgbClr val="EC5334"/>
                </a:solidFill>
              </a:rPr>
              <a:t>processor by subdividing </a:t>
            </a:r>
          </a:p>
          <a:p>
            <a:r>
              <a:rPr lang="en-US" sz="2400" dirty="0">
                <a:solidFill>
                  <a:srgbClr val="EC5334"/>
                </a:solidFill>
              </a:rPr>
              <a:t>the single-cycle processor</a:t>
            </a:r>
          </a:p>
          <a:p>
            <a:r>
              <a:rPr lang="en-US" sz="2400" dirty="0">
                <a:solidFill>
                  <a:srgbClr val="EC5334"/>
                </a:solidFill>
              </a:rPr>
              <a:t>into five pipeline stages.</a:t>
            </a:r>
          </a:p>
          <a:p>
            <a:endParaRPr lang="en-US" sz="2400" dirty="0">
              <a:solidFill>
                <a:srgbClr val="EC5334"/>
              </a:solidFill>
            </a:endParaRPr>
          </a:p>
          <a:p>
            <a:endParaRPr lang="en-US" sz="2400" dirty="0">
              <a:solidFill>
                <a:srgbClr val="EC5334"/>
              </a:solidFill>
            </a:endParaRPr>
          </a:p>
          <a:p>
            <a:r>
              <a:rPr lang="en-US" sz="2400" dirty="0">
                <a:solidFill>
                  <a:srgbClr val="EC5334"/>
                </a:solidFill>
              </a:rPr>
              <a:t>Thus, five instructions can execute simultaneously, one in </a:t>
            </a:r>
          </a:p>
          <a:p>
            <a:r>
              <a:rPr lang="en-US" sz="2400" dirty="0">
                <a:solidFill>
                  <a:srgbClr val="EC5334"/>
                </a:solidFill>
              </a:rPr>
              <a:t>each stage. Because each stage has only one-fifth of the </a:t>
            </a:r>
          </a:p>
          <a:p>
            <a:r>
              <a:rPr lang="en-US" sz="2400" dirty="0">
                <a:solidFill>
                  <a:srgbClr val="EC5334"/>
                </a:solidFill>
              </a:rPr>
              <a:t>entire logic, the clock frequency is approximately five </a:t>
            </a:r>
          </a:p>
          <a:p>
            <a:r>
              <a:rPr lang="en-US" sz="2400" dirty="0">
                <a:solidFill>
                  <a:srgbClr val="EC5334"/>
                </a:solidFill>
              </a:rPr>
              <a:t>times faster.</a:t>
            </a:r>
          </a:p>
          <a:p>
            <a:endParaRPr lang="en-IN" sz="2400" dirty="0">
              <a:solidFill>
                <a:srgbClr val="EC5334"/>
              </a:solidFill>
            </a:endParaRPr>
          </a:p>
        </p:txBody>
      </p:sp>
    </p:spTree>
    <p:extLst>
      <p:ext uri="{BB962C8B-B14F-4D97-AF65-F5344CB8AC3E}">
        <p14:creationId xmlns:p14="http://schemas.microsoft.com/office/powerpoint/2010/main" val="283902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ECF3-8F33-CADA-A8D2-ECF44B38170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FCBFD6-6721-9EF0-24B8-7ADE72750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A668C97-DCBA-398F-ECFE-427CF2C0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5FA2597-FCEF-F769-F19C-E8DA2755D13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C76D1BDB-CF46-3CB0-F7D7-AC18F7160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775EF2C-5041-CB8B-FAAF-CE5A53C72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DE0D440-3746-0674-60E1-A4D139DB5A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CB88058-229B-FF68-0C36-2883BD89A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A941E8-47A0-851C-A8F2-F6285E7DAB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D6B9622-5FF7-878D-856C-4FF13CFD8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64B616C-A8CD-F8C4-7DA3-B74FB6EC2259}"/>
              </a:ext>
            </a:extLst>
          </p:cNvPr>
          <p:cNvSpPr txBox="1"/>
          <p:nvPr/>
        </p:nvSpPr>
        <p:spPr>
          <a:xfrm>
            <a:off x="2118167" y="185497"/>
            <a:ext cx="673646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Image 0" descr="&#10;">
            <a:extLst>
              <a:ext uri="{FF2B5EF4-FFF2-40B4-BE49-F238E27FC236}">
                <a16:creationId xmlns:a16="http://schemas.microsoft.com/office/drawing/2014/main" id="{607CDB68-538A-2C99-766E-2617055848E6}"/>
              </a:ext>
            </a:extLst>
          </p:cNvPr>
          <p:cNvPicPr>
            <a:picLocks noChangeAspect="1"/>
          </p:cNvPicPr>
          <p:nvPr/>
        </p:nvPicPr>
        <p:blipFill>
          <a:blip r:embed="rId4"/>
          <a:stretch>
            <a:fillRect/>
          </a:stretch>
        </p:blipFill>
        <p:spPr>
          <a:xfrm>
            <a:off x="2394993" y="4791922"/>
            <a:ext cx="9797007" cy="2066078"/>
          </a:xfrm>
          <a:prstGeom prst="rect">
            <a:avLst/>
          </a:prstGeom>
        </p:spPr>
      </p:pic>
      <p:sp>
        <p:nvSpPr>
          <p:cNvPr id="7" name="TextBox 6">
            <a:extLst>
              <a:ext uri="{FF2B5EF4-FFF2-40B4-BE49-F238E27FC236}">
                <a16:creationId xmlns:a16="http://schemas.microsoft.com/office/drawing/2014/main" id="{96655D78-E1BC-DA5B-A670-A2C1D55EA9DA}"/>
              </a:ext>
            </a:extLst>
          </p:cNvPr>
          <p:cNvSpPr txBox="1"/>
          <p:nvPr/>
        </p:nvSpPr>
        <p:spPr>
          <a:xfrm>
            <a:off x="174438" y="1154995"/>
            <a:ext cx="12017562" cy="3693319"/>
          </a:xfrm>
          <a:prstGeom prst="rect">
            <a:avLst/>
          </a:prstGeom>
          <a:noFill/>
        </p:spPr>
        <p:txBody>
          <a:bodyPr wrap="square" rtlCol="0">
            <a:spAutoFit/>
          </a:bodyPr>
          <a:lstStyle/>
          <a:p>
            <a:r>
              <a:rPr lang="en-IN" dirty="0">
                <a:solidFill>
                  <a:srgbClr val="00B0F0"/>
                </a:solidFill>
              </a:rPr>
              <a:t>The Fetch Cycle Module retrieves the next instruction and increments the program counter (PC) </a:t>
            </a:r>
          </a:p>
          <a:p>
            <a:r>
              <a:rPr lang="en-IN" dirty="0">
                <a:solidFill>
                  <a:srgbClr val="00B0F0"/>
                </a:solidFill>
              </a:rPr>
              <a:t>for the MIPS pipeline. This stage includes four key components:</a:t>
            </a:r>
          </a:p>
          <a:p>
            <a:endParaRPr lang="en-IN" dirty="0">
              <a:solidFill>
                <a:srgbClr val="00B0F0"/>
              </a:solidFill>
            </a:endParaRPr>
          </a:p>
          <a:p>
            <a:r>
              <a:rPr lang="en-IN" u="sng" dirty="0">
                <a:solidFill>
                  <a:srgbClr val="00B0F0"/>
                </a:solidFill>
              </a:rPr>
              <a:t>Mux</a:t>
            </a:r>
            <a:r>
              <a:rPr lang="en-IN" dirty="0">
                <a:solidFill>
                  <a:srgbClr val="00B0F0"/>
                </a:solidFill>
              </a:rPr>
              <a:t>: Chooses the next PC value: either PC + 4 or a branch target if a branch is taken.</a:t>
            </a:r>
          </a:p>
          <a:p>
            <a:r>
              <a:rPr lang="en-IN" u="sng" dirty="0">
                <a:solidFill>
                  <a:srgbClr val="00B0F0"/>
                </a:solidFill>
              </a:rPr>
              <a:t>PC Register</a:t>
            </a:r>
            <a:r>
              <a:rPr lang="en-IN" dirty="0">
                <a:solidFill>
                  <a:srgbClr val="00B0F0"/>
                </a:solidFill>
              </a:rPr>
              <a:t>: Holds the current PC and updates it each cycle.</a:t>
            </a:r>
          </a:p>
          <a:p>
            <a:r>
              <a:rPr lang="en-IN" u="sng" dirty="0">
                <a:solidFill>
                  <a:srgbClr val="00B0F0"/>
                </a:solidFill>
              </a:rPr>
              <a:t>Instruction Memory</a:t>
            </a:r>
            <a:r>
              <a:rPr lang="en-IN" dirty="0">
                <a:solidFill>
                  <a:srgbClr val="00B0F0"/>
                </a:solidFill>
              </a:rPr>
              <a:t>: Provides the instruction at the current PC address.</a:t>
            </a:r>
          </a:p>
          <a:p>
            <a:r>
              <a:rPr lang="en-IN" u="sng" dirty="0">
                <a:solidFill>
                  <a:srgbClr val="00B0F0"/>
                </a:solidFill>
              </a:rPr>
              <a:t>PC + 4 Adder</a:t>
            </a:r>
            <a:r>
              <a:rPr lang="en-IN" dirty="0">
                <a:solidFill>
                  <a:srgbClr val="00B0F0"/>
                </a:solidFill>
              </a:rPr>
              <a:t>: Calculates PC + 4 for the next sequential instruction.</a:t>
            </a:r>
          </a:p>
          <a:p>
            <a:r>
              <a:rPr lang="en-IN" u="sng" dirty="0">
                <a:solidFill>
                  <a:srgbClr val="00B0F0"/>
                </a:solidFill>
              </a:rPr>
              <a:t>Pipeline Registers</a:t>
            </a:r>
            <a:r>
              <a:rPr lang="en-IN" dirty="0">
                <a:solidFill>
                  <a:srgbClr val="00B0F0"/>
                </a:solidFill>
              </a:rPr>
              <a:t>: Store fetched instruction, PC + 4, and current PC for the decode stage.</a:t>
            </a:r>
          </a:p>
          <a:p>
            <a:endParaRPr lang="en-IN" dirty="0">
              <a:solidFill>
                <a:srgbClr val="00B0F0"/>
              </a:solidFill>
            </a:endParaRPr>
          </a:p>
          <a:p>
            <a:r>
              <a:rPr lang="en-IN" dirty="0">
                <a:solidFill>
                  <a:srgbClr val="00B0F0"/>
                </a:solidFill>
              </a:rPr>
              <a:t>Output Signals:</a:t>
            </a:r>
          </a:p>
          <a:p>
            <a:pPr marL="285750" indent="-285750">
              <a:buFont typeface="Arial" panose="020B0604020202020204" pitchFamily="34" charset="0"/>
              <a:buChar char="•"/>
            </a:pPr>
            <a:r>
              <a:rPr lang="en-IN" dirty="0">
                <a:solidFill>
                  <a:srgbClr val="00B0F0"/>
                </a:solidFill>
              </a:rPr>
              <a:t>instrD: Instruction for decode.</a:t>
            </a:r>
          </a:p>
          <a:p>
            <a:pPr marL="285750" indent="-285750">
              <a:buFont typeface="Arial" panose="020B0604020202020204" pitchFamily="34" charset="0"/>
              <a:buChar char="•"/>
            </a:pPr>
            <a:r>
              <a:rPr lang="en-IN" dirty="0">
                <a:solidFill>
                  <a:srgbClr val="00B0F0"/>
                </a:solidFill>
              </a:rPr>
              <a:t>pcplus4D: Incremented PC value.</a:t>
            </a:r>
          </a:p>
          <a:p>
            <a:pPr marL="285750" indent="-285750">
              <a:buFont typeface="Arial" panose="020B0604020202020204" pitchFamily="34" charset="0"/>
              <a:buChar char="•"/>
            </a:pPr>
            <a:r>
              <a:rPr lang="en-IN" dirty="0">
                <a:solidFill>
                  <a:srgbClr val="00B0F0"/>
                </a:solidFill>
              </a:rPr>
              <a:t>pcD: Current PC in fetch stage.</a:t>
            </a:r>
          </a:p>
        </p:txBody>
      </p:sp>
    </p:spTree>
    <p:extLst>
      <p:ext uri="{BB962C8B-B14F-4D97-AF65-F5344CB8AC3E}">
        <p14:creationId xmlns:p14="http://schemas.microsoft.com/office/powerpoint/2010/main" val="407123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EDBE-06A3-2754-1DDB-08ACD67213F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A168B-B143-1D6B-DAEB-2F27A2716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C3AB8B-9F8C-0B38-E419-C8AF6AD8E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23D5821-03D8-FBD3-0AFB-AD60D47E875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EB41701-1B42-B8ED-5E96-2EB3D14EA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763EBAEE-C6F9-68E2-0BC6-9E6067C6B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D424F1BE-A89B-2394-4D8D-6F99749FDD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45CDEA1-625F-7B35-B945-CFDC9EBEF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7FC4CC-A69C-BAFB-F72D-445260D308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B701D35B-293A-0086-0D48-3384066AB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DF556F6A-39EC-93EB-4114-742D9851DAD7}"/>
              </a:ext>
            </a:extLst>
          </p:cNvPr>
          <p:cNvSpPr txBox="1"/>
          <p:nvPr/>
        </p:nvSpPr>
        <p:spPr>
          <a:xfrm>
            <a:off x="3165987" y="185497"/>
            <a:ext cx="568864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Picture 3">
            <a:extLst>
              <a:ext uri="{FF2B5EF4-FFF2-40B4-BE49-F238E27FC236}">
                <a16:creationId xmlns:a16="http://schemas.microsoft.com/office/drawing/2014/main" id="{310ECAB8-E3B7-1C36-4C57-F3409ACB832A}"/>
              </a:ext>
            </a:extLst>
          </p:cNvPr>
          <p:cNvPicPr>
            <a:picLocks noChangeAspect="1"/>
          </p:cNvPicPr>
          <p:nvPr/>
        </p:nvPicPr>
        <p:blipFill>
          <a:blip r:embed="rId4">
            <a:extLst>
              <a:ext uri="{28A0092B-C50C-407E-A947-70E740481C1C}">
                <a14:useLocalDpi xmlns:a14="http://schemas.microsoft.com/office/drawing/2010/main" val="0"/>
              </a:ext>
            </a:extLst>
          </a:blip>
          <a:srcRect l="3482" t="13977" r="5069" b="27951"/>
          <a:stretch/>
        </p:blipFill>
        <p:spPr>
          <a:xfrm>
            <a:off x="2557488" y="1237525"/>
            <a:ext cx="6439824" cy="5247073"/>
          </a:xfrm>
          <a:prstGeom prst="rect">
            <a:avLst/>
          </a:prstGeom>
        </p:spPr>
      </p:pic>
    </p:spTree>
    <p:extLst>
      <p:ext uri="{BB962C8B-B14F-4D97-AF65-F5344CB8AC3E}">
        <p14:creationId xmlns:p14="http://schemas.microsoft.com/office/powerpoint/2010/main" val="115554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887F-9B24-E9DC-15BF-4472CC794D6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83D3C3-1472-4A9B-094A-84E1120E0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969CDEA-4EEA-1260-5E28-8288F4CC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6F4D63EB-7658-9455-E0E6-BC3639EA6F1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FCCC062F-2AAB-6235-1652-64FBED6C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87FA268-4D1A-F6E0-D150-58DF553AC7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4C81DDA-1ED9-D7D4-D034-8B629BCAFA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D19F67F-8946-3718-BB60-950F5BFEA3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FF5535-4536-9BAE-BD2F-CE88E52488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D3780CC-72A6-92BB-82E0-DF583C3FD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CF804A30-B85E-268C-1063-3D6CB552C47A}"/>
              </a:ext>
            </a:extLst>
          </p:cNvPr>
          <p:cNvSpPr txBox="1"/>
          <p:nvPr/>
        </p:nvSpPr>
        <p:spPr>
          <a:xfrm>
            <a:off x="2010544" y="356791"/>
            <a:ext cx="7485148"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Implementation of Decode Cycle</a:t>
            </a:r>
          </a:p>
        </p:txBody>
      </p:sp>
      <p:sp>
        <p:nvSpPr>
          <p:cNvPr id="4" name="TextBox 3">
            <a:extLst>
              <a:ext uri="{FF2B5EF4-FFF2-40B4-BE49-F238E27FC236}">
                <a16:creationId xmlns:a16="http://schemas.microsoft.com/office/drawing/2014/main" id="{75A70162-B377-0833-5717-4F03BB48F3F2}"/>
              </a:ext>
            </a:extLst>
          </p:cNvPr>
          <p:cNvSpPr txBox="1"/>
          <p:nvPr/>
        </p:nvSpPr>
        <p:spPr>
          <a:xfrm>
            <a:off x="353482" y="1359913"/>
            <a:ext cx="11586620" cy="5078313"/>
          </a:xfrm>
          <a:prstGeom prst="rect">
            <a:avLst/>
          </a:prstGeom>
          <a:noFill/>
        </p:spPr>
        <p:txBody>
          <a:bodyPr wrap="square" rtlCol="0">
            <a:spAutoFit/>
          </a:bodyPr>
          <a:lstStyle/>
          <a:p>
            <a:r>
              <a:rPr lang="en-IN" dirty="0">
                <a:solidFill>
                  <a:srgbClr val="92D050"/>
                </a:solidFill>
              </a:rPr>
              <a:t>The Decode Cycle Module decodes the fetched instruction, generates control signals, and reads values from registers for the MIPS pipeline’s next stage.</a:t>
            </a:r>
          </a:p>
          <a:p>
            <a:endParaRPr lang="en-IN" dirty="0">
              <a:solidFill>
                <a:srgbClr val="92D050"/>
              </a:solidFill>
            </a:endParaRPr>
          </a:p>
          <a:p>
            <a:r>
              <a:rPr lang="en-IN" dirty="0">
                <a:solidFill>
                  <a:srgbClr val="92D050"/>
                </a:solidFill>
              </a:rPr>
              <a:t>Component Breakdown:</a:t>
            </a:r>
          </a:p>
          <a:p>
            <a:endParaRPr lang="en-IN" dirty="0">
              <a:solidFill>
                <a:srgbClr val="92D050"/>
              </a:solidFill>
            </a:endParaRPr>
          </a:p>
          <a:p>
            <a:pPr marL="285750" indent="-285750">
              <a:buFont typeface="Arial" panose="020B0604020202020204" pitchFamily="34" charset="0"/>
              <a:buChar char="•"/>
            </a:pPr>
            <a:r>
              <a:rPr lang="en-IN" u="sng" dirty="0">
                <a:solidFill>
                  <a:srgbClr val="92D050"/>
                </a:solidFill>
              </a:rPr>
              <a:t>Control Unit</a:t>
            </a:r>
            <a:r>
              <a:rPr lang="en-IN" dirty="0">
                <a:solidFill>
                  <a:srgbClr val="92D050"/>
                </a:solidFill>
              </a:rPr>
              <a:t>: Generates control signals based on the opcode and instruction fields. Signals include RegWrite, ALUSrc, MemRead, MemWrite, Branch, and Jump.</a:t>
            </a:r>
          </a:p>
          <a:p>
            <a:pPr marL="285750" indent="-285750">
              <a:buFont typeface="Arial" panose="020B0604020202020204" pitchFamily="34" charset="0"/>
              <a:buChar char="•"/>
            </a:pPr>
            <a:r>
              <a:rPr lang="en-IN" u="sng" dirty="0">
                <a:solidFill>
                  <a:srgbClr val="92D050"/>
                </a:solidFill>
              </a:rPr>
              <a:t>Register File</a:t>
            </a:r>
            <a:r>
              <a:rPr lang="en-IN" dirty="0">
                <a:solidFill>
                  <a:srgbClr val="92D050"/>
                </a:solidFill>
              </a:rPr>
              <a:t>: Reads values from two registers (RS1, RS2) based on instruction fields. Enables write-back with control signal RegWrite and provides the write-back register and data.</a:t>
            </a:r>
          </a:p>
          <a:p>
            <a:pPr marL="285750" indent="-285750">
              <a:buFont typeface="Arial" panose="020B0604020202020204" pitchFamily="34" charset="0"/>
              <a:buChar char="•"/>
            </a:pPr>
            <a:r>
              <a:rPr lang="en-IN" u="sng" dirty="0">
                <a:solidFill>
                  <a:srgbClr val="92D050"/>
                </a:solidFill>
              </a:rPr>
              <a:t>ALU Control</a:t>
            </a:r>
            <a:r>
              <a:rPr lang="en-IN" dirty="0">
                <a:solidFill>
                  <a:srgbClr val="92D050"/>
                </a:solidFill>
              </a:rPr>
              <a:t>: Determines the ALU operation based on instruction fields (e.g., funct) and ALUop signal from the control unit.</a:t>
            </a:r>
          </a:p>
          <a:p>
            <a:pPr marL="285750" indent="-285750">
              <a:buFont typeface="Arial" panose="020B0604020202020204" pitchFamily="34" charset="0"/>
              <a:buChar char="•"/>
            </a:pPr>
            <a:r>
              <a:rPr lang="en-IN" u="sng" dirty="0">
                <a:solidFill>
                  <a:srgbClr val="92D050"/>
                </a:solidFill>
              </a:rPr>
              <a:t>Pipeline Registers</a:t>
            </a:r>
            <a:r>
              <a:rPr lang="en-IN" dirty="0">
                <a:solidFill>
                  <a:srgbClr val="92D050"/>
                </a:solidFill>
              </a:rPr>
              <a:t>: Stores control signals (e.g., RegWrite, ALUSrc) and decoded values (op1, op2, immx) for the execute stage.</a:t>
            </a:r>
          </a:p>
          <a:p>
            <a:pPr marL="285750" indent="-285750">
              <a:buFont typeface="Arial" panose="020B0604020202020204" pitchFamily="34" charset="0"/>
              <a:buChar char="•"/>
            </a:pPr>
            <a:endParaRPr lang="en-IN" dirty="0">
              <a:solidFill>
                <a:srgbClr val="92D050"/>
              </a:solidFill>
            </a:endParaRPr>
          </a:p>
          <a:p>
            <a:pPr marL="285750" indent="-285750">
              <a:buFont typeface="Arial" panose="020B0604020202020204" pitchFamily="34" charset="0"/>
              <a:buChar char="•"/>
            </a:pPr>
            <a:r>
              <a:rPr lang="en-IN" dirty="0">
                <a:solidFill>
                  <a:srgbClr val="92D050"/>
                </a:solidFill>
              </a:rPr>
              <a:t>Output Signals: Control signals (regwriteE, isimmediateE, etc.), register values (op1E, op2E), and addresses (rdE, rs1E, rs2E).Jump offset (jumpoffset) and updated PC values (pcE, pcplus4E).</a:t>
            </a:r>
          </a:p>
        </p:txBody>
      </p:sp>
    </p:spTree>
    <p:extLst>
      <p:ext uri="{BB962C8B-B14F-4D97-AF65-F5344CB8AC3E}">
        <p14:creationId xmlns:p14="http://schemas.microsoft.com/office/powerpoint/2010/main" val="368445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56F1-E0C1-6947-3892-67EDC47401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3ADA88-0F68-B125-BB9D-DDBA24F91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6D933C2-EE8A-B3FB-4567-626EAEDBE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CF883AF-F3D7-E82E-DE6E-BB993D7CBABC}"/>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4ED54D-F3C5-DAAB-D0FF-F3A5C2176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D874906-8F10-9C9B-5F77-EEFB8AE388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810E6822-920D-82EC-7067-6F76C92960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64272B3-A1C7-6922-6E0C-A678878D5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58C471-1DA9-CD2B-2CC0-7E2D7C282F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D3CF771-8A4E-8BC0-507E-F6A4681ED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03C9ECF-BA6F-A2F8-6185-F7C459A8C57A}"/>
              </a:ext>
            </a:extLst>
          </p:cNvPr>
          <p:cNvSpPr txBox="1"/>
          <p:nvPr/>
        </p:nvSpPr>
        <p:spPr>
          <a:xfrm>
            <a:off x="1273126" y="2421565"/>
            <a:ext cx="4173946" cy="1200329"/>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Diagram of </a:t>
            </a:r>
          </a:p>
          <a:p>
            <a:r>
              <a:rPr lang="en-IN" sz="3600" b="1" u="sng" dirty="0">
                <a:solidFill>
                  <a:srgbClr val="92D050"/>
                </a:solidFill>
                <a:latin typeface="Comic Sans MS" panose="030F0702030302020204" pitchFamily="66" charset="0"/>
              </a:rPr>
              <a:t>Decode Cycle</a:t>
            </a:r>
          </a:p>
        </p:txBody>
      </p:sp>
      <p:pic>
        <p:nvPicPr>
          <p:cNvPr id="4" name="Picture 3">
            <a:extLst>
              <a:ext uri="{FF2B5EF4-FFF2-40B4-BE49-F238E27FC236}">
                <a16:creationId xmlns:a16="http://schemas.microsoft.com/office/drawing/2014/main" id="{690E48A7-0BF8-C4EC-4166-3F65A7608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135" y="203576"/>
            <a:ext cx="6771853" cy="6381919"/>
          </a:xfrm>
          <a:prstGeom prst="rect">
            <a:avLst/>
          </a:prstGeom>
        </p:spPr>
      </p:pic>
    </p:spTree>
    <p:extLst>
      <p:ext uri="{BB962C8B-B14F-4D97-AF65-F5344CB8AC3E}">
        <p14:creationId xmlns:p14="http://schemas.microsoft.com/office/powerpoint/2010/main" val="2988209502"/>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329</TotalTime>
  <Words>1630</Words>
  <Application>Microsoft Office PowerPoint</Application>
  <PresentationFormat>Widescreen</PresentationFormat>
  <Paragraphs>158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Comic Sans MS</vt:lpstr>
      <vt:lpstr>Consolas</vt:lpstr>
      <vt:lpstr>Franklin Gothic Heavy</vt:lpstr>
      <vt:lpstr>StreetscapeVTI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KUMAR</dc:creator>
  <cp:lastModifiedBy>UTKARSH KUMAR</cp:lastModifiedBy>
  <cp:revision>9</cp:revision>
  <dcterms:created xsi:type="dcterms:W3CDTF">2024-11-09T10:37:12Z</dcterms:created>
  <dcterms:modified xsi:type="dcterms:W3CDTF">2024-11-10T12:20:26Z</dcterms:modified>
</cp:coreProperties>
</file>